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1.xml" ContentType="application/inkml+xml"/>
  <Override PartName="/ppt/ink/ink2.xml" ContentType="application/inkml+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26"/>
  </p:notesMasterIdLst>
  <p:sldIdLst>
    <p:sldId id="256" r:id="rId2"/>
    <p:sldId id="260" r:id="rId3"/>
    <p:sldId id="261" r:id="rId4"/>
    <p:sldId id="262" r:id="rId5"/>
    <p:sldId id="279" r:id="rId6"/>
    <p:sldId id="280" r:id="rId7"/>
    <p:sldId id="263" r:id="rId8"/>
    <p:sldId id="265" r:id="rId9"/>
    <p:sldId id="266" r:id="rId10"/>
    <p:sldId id="281" r:id="rId11"/>
    <p:sldId id="288" r:id="rId12"/>
    <p:sldId id="268" r:id="rId13"/>
    <p:sldId id="269" r:id="rId14"/>
    <p:sldId id="270" r:id="rId15"/>
    <p:sldId id="271" r:id="rId16"/>
    <p:sldId id="272" r:id="rId17"/>
    <p:sldId id="273" r:id="rId18"/>
    <p:sldId id="282" r:id="rId19"/>
    <p:sldId id="284" r:id="rId20"/>
    <p:sldId id="286" r:id="rId21"/>
    <p:sldId id="287" r:id="rId22"/>
    <p:sldId id="283" r:id="rId23"/>
    <p:sldId id="285" r:id="rId24"/>
    <p:sldId id="278" r:id="rId25"/>
  </p:sldIdLst>
  <p:sldSz cx="12192000" cy="6858000"/>
  <p:notesSz cx="6858000" cy="9144000"/>
  <p:embeddedFontLst>
    <p:embeddedFont>
      <p:font typeface="Calibri" panose="020F0502020204030204" pitchFamily="34" charset="0"/>
      <p:regular r:id="rId27"/>
      <p:bold r:id="rId28"/>
      <p:italic r:id="rId29"/>
      <p:boldItalic r:id="rId30"/>
    </p:embeddedFont>
    <p:embeddedFont>
      <p:font typeface="Gill Sans" panose="020B0604020202020204" charset="0"/>
      <p:regular r:id="rId31"/>
      <p:bold r:id="rId32"/>
    </p:embeddedFont>
    <p:embeddedFont>
      <p:font typeface="Open Sans" panose="020B060603050402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647" autoAdjust="0"/>
  </p:normalViewPr>
  <p:slideViewPr>
    <p:cSldViewPr snapToGrid="0">
      <p:cViewPr varScale="1">
        <p:scale>
          <a:sx n="64" d="100"/>
          <a:sy n="64" d="100"/>
        </p:scale>
        <p:origin x="1397"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8T11:50:08.068"/>
    </inkml:context>
    <inkml:brush xml:id="br0">
      <inkml:brushProperty name="width" value="0.35" units="cm"/>
      <inkml:brushProperty name="height" value="0.35" units="cm"/>
      <inkml:brushProperty name="color" value="#E71224"/>
    </inkml:brush>
  </inkml:definitions>
  <inkml:trace contextRef="#ctx0" brushRef="#br0">0 0 24575,'18'1'0,"0"1"0,0 0 0,-1 1 0,1 1 0,19 7 0,-27-8 0,28 8-273,0-1 0,1-2 0,0-2 0,78 2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8T11:50:11.701"/>
    </inkml:context>
    <inkml:brush xml:id="br0">
      <inkml:brushProperty name="width" value="0.35" units="cm"/>
      <inkml:brushProperty name="height" value="0.35" units="cm"/>
      <inkml:brushProperty name="color" value="#E71224"/>
    </inkml:brush>
  </inkml:definitions>
  <inkml:trace contextRef="#ctx0" brushRef="#br0">0 0 24575</inkml:trace>
</inkml:ink>
</file>

<file path=ppt/media/image1.jp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6.png>
</file>

<file path=ppt/media/image27.png>
</file>

<file path=ppt/media/image28.png>
</file>

<file path=ppt/media/image29.jpeg>
</file>

<file path=ppt/media/image3.png>
</file>

<file path=ppt/media/image30.jpe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pl-PL"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 name="Google Shape;10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 name="Google Shape;10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l-PL" sz="1200" dirty="0">
                <a:solidFill>
                  <a:schemeClr val="dk1"/>
                </a:solidFill>
                <a:latin typeface="Calibri"/>
                <a:ea typeface="Calibri"/>
                <a:cs typeface="Calibri"/>
                <a:sym typeface="Calibri"/>
              </a:rPr>
              <a:t>jeden z najlepiej przygotowanych ataków </a:t>
            </a:r>
            <a:r>
              <a:rPr lang="pl-PL" sz="1200" dirty="0" err="1">
                <a:solidFill>
                  <a:schemeClr val="dk1"/>
                </a:solidFill>
                <a:latin typeface="Calibri"/>
                <a:ea typeface="Calibri"/>
                <a:cs typeface="Calibri"/>
                <a:sym typeface="Calibri"/>
              </a:rPr>
              <a:t>phishingowych</a:t>
            </a:r>
            <a:r>
              <a:rPr lang="pl-PL" sz="1200" dirty="0">
                <a:solidFill>
                  <a:schemeClr val="dk1"/>
                </a:solidFill>
                <a:latin typeface="Calibri"/>
                <a:ea typeface="Calibri"/>
                <a:cs typeface="Calibri"/>
                <a:sym typeface="Calibri"/>
              </a:rPr>
              <a:t>, który swoją formą i dbałością o szczegóły budzie niepokój gdyż tym razem powiedzenie „tylko głupi by się na to nabrał” jest nie trafione</a:t>
            </a:r>
            <a:endParaRPr dirty="0"/>
          </a:p>
        </p:txBody>
      </p:sp>
      <p:sp>
        <p:nvSpPr>
          <p:cNvPr id="188" name="Google Shape;188;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12</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l-PL" sz="1200">
                <a:solidFill>
                  <a:schemeClr val="dk1"/>
                </a:solidFill>
                <a:latin typeface="Calibri"/>
                <a:ea typeface="Calibri"/>
                <a:cs typeface="Calibri"/>
                <a:sym typeface="Calibri"/>
              </a:rPr>
              <a:t>Po pierwsze e-mail przychodzi ze złego adresu, po drugie linkuje do niepoprawnego serwisu, w którym — po trzecie — trzeba wprowadzić wszystkie znaki hasła (a klienci ING używają hasła maskowanego). No i po czwarte — ewentualne fałszywe operacje potrzebują kodu z SMS-a, a tam jest napisane do czego on służy (“definiujesz odbiorcę zaufanego”, “zrywasz lokatę”, itp.)</a:t>
            </a:r>
            <a:endParaRPr/>
          </a:p>
        </p:txBody>
      </p:sp>
      <p:sp>
        <p:nvSpPr>
          <p:cNvPr id="214" name="Google Shape;214;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17</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35" name="Google Shape;235;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18</a:t>
            </a:fld>
            <a:endParaRPr/>
          </a:p>
        </p:txBody>
      </p:sp>
    </p:spTree>
    <p:extLst>
      <p:ext uri="{BB962C8B-B14F-4D97-AF65-F5344CB8AC3E}">
        <p14:creationId xmlns:p14="http://schemas.microsoft.com/office/powerpoint/2010/main" val="4133415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pl-PL" sz="1200" dirty="0">
                <a:solidFill>
                  <a:schemeClr val="dk1"/>
                </a:solidFill>
                <a:latin typeface="Calibri"/>
                <a:ea typeface="Calibri"/>
                <a:cs typeface="Calibri"/>
                <a:sym typeface="Calibri"/>
              </a:rPr>
              <a:t>*przez zwrot mocne hasło należy rozumieć zbiór znaków w postaci liter, cyfr i znaków specjalnych, który liczy sobie ich łącznie więcej niż sześć</a:t>
            </a:r>
            <a:endParaRPr lang="pl-PL" dirty="0"/>
          </a:p>
          <a:p>
            <a:endParaRPr lang="pl-PL" dirty="0"/>
          </a:p>
        </p:txBody>
      </p:sp>
      <p:sp>
        <p:nvSpPr>
          <p:cNvPr id="4" name="Symbol zastępczy numeru slajdu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pl-PL" sz="1200" b="0" i="0" u="none" strike="noStrike" cap="none" smtClean="0">
                <a:solidFill>
                  <a:schemeClr val="dk1"/>
                </a:solidFill>
                <a:latin typeface="Calibri"/>
                <a:ea typeface="Calibri"/>
                <a:cs typeface="Calibri"/>
                <a:sym typeface="Calibri"/>
              </a:rPr>
              <a:t>22</a:t>
            </a:fld>
            <a:endParaRPr lang="pl-PL"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687730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8" name="Google Shape;248;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pl-PL" sz="1200" dirty="0">
                <a:solidFill>
                  <a:schemeClr val="dk1"/>
                </a:solidFill>
                <a:latin typeface="Calibri"/>
                <a:ea typeface="Calibri"/>
                <a:cs typeface="Calibri"/>
                <a:sym typeface="Calibri"/>
              </a:rPr>
              <a:t>Internet to wspaniały wynalazek ale trzeba pamiętać, że może być też wielkim niebezpieczeństwem. Surfując w sieci, musimy mieć się na baczności, bo lekceważąc zagrożenia, możemy napytać sobie biedy.</a:t>
            </a:r>
            <a:endParaRPr dirty="0"/>
          </a:p>
          <a:p>
            <a:pPr marL="0" lvl="0" indent="0" algn="l" rtl="0">
              <a:spcBef>
                <a:spcPts val="0"/>
              </a:spcBef>
              <a:spcAft>
                <a:spcPts val="0"/>
              </a:spcAft>
              <a:buNone/>
            </a:pPr>
            <a:endParaRPr dirty="0"/>
          </a:p>
        </p:txBody>
      </p:sp>
      <p:sp>
        <p:nvSpPr>
          <p:cNvPr id="249" name="Google Shape;249;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24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 name="Google Shape;12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l-PL" sz="1200" b="0" i="0" dirty="0">
                <a:solidFill>
                  <a:schemeClr val="dk1"/>
                </a:solidFill>
                <a:latin typeface="Calibri"/>
                <a:ea typeface="Calibri"/>
                <a:cs typeface="Calibri"/>
                <a:sym typeface="Calibri"/>
              </a:rPr>
              <a:t>W dalszej </a:t>
            </a:r>
            <a:r>
              <a:rPr lang="pl-PL" sz="1200" b="0" i="0" dirty="0" err="1">
                <a:solidFill>
                  <a:schemeClr val="dk1"/>
                </a:solidFill>
                <a:latin typeface="Calibri"/>
                <a:ea typeface="Calibri"/>
                <a:cs typeface="Calibri"/>
                <a:sym typeface="Calibri"/>
              </a:rPr>
              <a:t>czesci</a:t>
            </a:r>
            <a:r>
              <a:rPr lang="pl-PL" sz="1200" b="0" i="0" dirty="0">
                <a:solidFill>
                  <a:schemeClr val="dk1"/>
                </a:solidFill>
                <a:latin typeface="Calibri"/>
                <a:ea typeface="Calibri"/>
                <a:cs typeface="Calibri"/>
                <a:sym typeface="Calibri"/>
              </a:rPr>
              <a:t> przekonamy się że z tą gwarancją ochrony bywa różnie.</a:t>
            </a:r>
            <a:endParaRPr dirty="0"/>
          </a:p>
        </p:txBody>
      </p:sp>
      <p:sp>
        <p:nvSpPr>
          <p:cNvPr id="129" name="Google Shape;129;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Google Shape;135;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l-PL" dirty="0"/>
              <a:t>PWN: </a:t>
            </a:r>
            <a:r>
              <a:rPr lang="pl-PL" b="0" i="0" dirty="0">
                <a:solidFill>
                  <a:srgbClr val="000000"/>
                </a:solidFill>
                <a:effectLst/>
                <a:latin typeface="Open Sans" panose="020B0606030504020204" pitchFamily="34" charset="0"/>
              </a:rPr>
              <a:t>pojęcie, w zasadzie niedefiniowalne</a:t>
            </a:r>
            <a:endParaRPr dirty="0"/>
          </a:p>
        </p:txBody>
      </p:sp>
      <p:sp>
        <p:nvSpPr>
          <p:cNvPr id="136" name="Google Shape;136;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2" name="Google Shape;142;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l-PL" sz="1200" dirty="0">
                <a:solidFill>
                  <a:schemeClr val="dk1"/>
                </a:solidFill>
                <a:latin typeface="Calibri"/>
                <a:ea typeface="Calibri"/>
                <a:cs typeface="Calibri"/>
                <a:sym typeface="Calibri"/>
              </a:rPr>
              <a:t>Najciemniej pod latarnią. internetowi oszuści idą tam, gdzie mogą znaleźć najwięcej potencjalnych ofiar. Dlatego Facebook, z którego korzysta prawie 3 miliarda ludzi jest idealnym miejscem na polowanie. Tu ludzie czują się pewnie i oszuści to wykorzystują.</a:t>
            </a:r>
            <a:endParaRPr dirty="0"/>
          </a:p>
        </p:txBody>
      </p:sp>
      <p:sp>
        <p:nvSpPr>
          <p:cNvPr id="143" name="Google Shape;143;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 name="Google Shape;150;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l-PL" sz="1200" dirty="0">
                <a:solidFill>
                  <a:schemeClr val="dk1"/>
                </a:solidFill>
                <a:latin typeface="Calibri"/>
                <a:ea typeface="Calibri"/>
                <a:cs typeface="Calibri"/>
                <a:sym typeface="Calibri"/>
              </a:rPr>
              <a:t>„Zobacz jak wygląda pijana miss Polski”, „Luksusowa posiadłość za jedną trzecią ceny – najatrakcyjniejsze licytacje komornicze w Twojej okolicy”. </a:t>
            </a:r>
            <a:endParaRPr dirty="0"/>
          </a:p>
          <a:p>
            <a:pPr marL="0" lvl="0" indent="0" algn="l" rtl="0">
              <a:spcBef>
                <a:spcPts val="0"/>
              </a:spcBef>
              <a:spcAft>
                <a:spcPts val="0"/>
              </a:spcAft>
              <a:buNone/>
            </a:pPr>
            <a:r>
              <a:rPr lang="pl-PL" sz="1200" dirty="0">
                <a:solidFill>
                  <a:schemeClr val="dk1"/>
                </a:solidFill>
                <a:latin typeface="Calibri"/>
                <a:ea typeface="Calibri"/>
                <a:cs typeface="Calibri"/>
                <a:sym typeface="Calibri"/>
              </a:rPr>
              <a:t>”. Do tego ciekawe, nie rzadko ocenzurowane zdjęcie i </a:t>
            </a:r>
            <a:r>
              <a:rPr lang="pl-PL" sz="1200" dirty="0" err="1">
                <a:solidFill>
                  <a:schemeClr val="dk1"/>
                </a:solidFill>
                <a:latin typeface="Calibri"/>
                <a:ea typeface="Calibri"/>
                <a:cs typeface="Calibri"/>
                <a:sym typeface="Calibri"/>
              </a:rPr>
              <a:t>klikalność</a:t>
            </a:r>
            <a:r>
              <a:rPr lang="pl-PL" sz="1200" dirty="0">
                <a:solidFill>
                  <a:schemeClr val="dk1"/>
                </a:solidFill>
                <a:latin typeface="Calibri"/>
                <a:ea typeface="Calibri"/>
                <a:cs typeface="Calibri"/>
                <a:sym typeface="Calibri"/>
              </a:rPr>
              <a:t> takiego „artykułu” gwarantowana</a:t>
            </a:r>
            <a:endParaRPr dirty="0"/>
          </a:p>
          <a:p>
            <a:pPr marL="0" lvl="0" indent="0" algn="l" rtl="0">
              <a:spcBef>
                <a:spcPts val="0"/>
              </a:spcBef>
              <a:spcAft>
                <a:spcPts val="0"/>
              </a:spcAft>
              <a:buNone/>
            </a:pPr>
            <a:r>
              <a:rPr lang="pl-PL" sz="1200" dirty="0">
                <a:solidFill>
                  <a:schemeClr val="dk1"/>
                </a:solidFill>
                <a:latin typeface="Calibri"/>
                <a:ea typeface="Calibri"/>
                <a:cs typeface="Calibri"/>
                <a:sym typeface="Calibri"/>
              </a:rPr>
              <a:t>Po kliknięciu albo mnóstwo </a:t>
            </a:r>
            <a:r>
              <a:rPr lang="pl-PL" sz="1200" dirty="0" err="1">
                <a:solidFill>
                  <a:schemeClr val="dk1"/>
                </a:solidFill>
                <a:latin typeface="Calibri"/>
                <a:ea typeface="Calibri"/>
                <a:cs typeface="Calibri"/>
                <a:sym typeface="Calibri"/>
              </a:rPr>
              <a:t>cięzko</a:t>
            </a:r>
            <a:r>
              <a:rPr lang="pl-PL" sz="1200" dirty="0">
                <a:solidFill>
                  <a:schemeClr val="dk1"/>
                </a:solidFill>
                <a:latin typeface="Calibri"/>
                <a:ea typeface="Calibri"/>
                <a:cs typeface="Calibri"/>
                <a:sym typeface="Calibri"/>
              </a:rPr>
              <a:t> do zamknięcia reklam albo przekierowany do strony udającej serwis YouTube. Tam pojawi się informacja o braku możliwości obejrzenia materiału bez instalacji specjalnego rozszerzenia. Zostanie zainstalowane złośliwe oprogramowanie.</a:t>
            </a:r>
            <a:endParaRPr dirty="0"/>
          </a:p>
          <a:p>
            <a:pPr marL="0" lvl="0" indent="0" algn="l" rtl="0">
              <a:spcBef>
                <a:spcPts val="0"/>
              </a:spcBef>
              <a:spcAft>
                <a:spcPts val="0"/>
              </a:spcAft>
              <a:buNone/>
            </a:pPr>
            <a:r>
              <a:rPr lang="pl-PL" sz="1200" dirty="0">
                <a:solidFill>
                  <a:schemeClr val="dk1"/>
                </a:solidFill>
                <a:latin typeface="Calibri"/>
                <a:ea typeface="Calibri"/>
                <a:cs typeface="Calibri"/>
                <a:sym typeface="Calibri"/>
              </a:rPr>
              <a:t>z jego konta zaczną być udostępniane fałszywki podobne do tych, na które sam się nabrał a z jego konta mogą kontaktować się ze znajomymi zaatakowanej osoby</a:t>
            </a:r>
            <a:endParaRPr dirty="0"/>
          </a:p>
        </p:txBody>
      </p:sp>
      <p:sp>
        <p:nvSpPr>
          <p:cNvPr id="151" name="Google Shape;151;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7</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l-PL" sz="1200" dirty="0">
                <a:solidFill>
                  <a:schemeClr val="dk1"/>
                </a:solidFill>
                <a:latin typeface="Calibri"/>
                <a:ea typeface="Calibri"/>
                <a:cs typeface="Calibri"/>
                <a:sym typeface="Calibri"/>
              </a:rPr>
              <a:t>. Po kliknięciu w link zostaniemy przeniesieni do podrobionego panelu logowania do Facebooka, który wykrada nasze dane </a:t>
            </a:r>
            <a:endParaRPr dirty="0"/>
          </a:p>
          <a:p>
            <a:pPr marL="0" lvl="0" indent="0" algn="l" rtl="0">
              <a:spcBef>
                <a:spcPts val="0"/>
              </a:spcBef>
              <a:spcAft>
                <a:spcPts val="0"/>
              </a:spcAft>
              <a:buNone/>
            </a:pPr>
            <a:r>
              <a:rPr lang="pl-PL" sz="1200" dirty="0">
                <a:solidFill>
                  <a:schemeClr val="dk1"/>
                </a:solidFill>
                <a:latin typeface="Calibri"/>
                <a:ea typeface="Calibri"/>
                <a:cs typeface="Calibri"/>
                <a:sym typeface="Calibri"/>
              </a:rPr>
              <a:t>). Jest też alternatywna wersja w której zostaniemy poproszeni o podanie swojego numeru telefonu na który zostanie wysłany kod. Niestety jeśli wpiszemy szyfr otrzymany smsem wcale nie wyświetli się wspomniane wcześniej nasze zdjęcie tylko zapiszemy się do płatnej usługi Premium, której regulamin zapewne wyświetlił się chwilowo małymi literami na dole strony. Jeśli na swoim urządzeniu mobilnym nie mamy ustawionego limitu płatnych subskrypcji to taka nie uwaga może kosztować nas nawet do 1200 złotych miesięcznie. </a:t>
            </a:r>
            <a:endParaRPr dirty="0"/>
          </a:p>
        </p:txBody>
      </p:sp>
      <p:sp>
        <p:nvSpPr>
          <p:cNvPr id="165" name="Google Shape;165;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8</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l-PL" sz="1200">
                <a:solidFill>
                  <a:schemeClr val="dk1"/>
                </a:solidFill>
                <a:latin typeface="Calibri"/>
                <a:ea typeface="Calibri"/>
                <a:cs typeface="Calibri"/>
                <a:sym typeface="Calibri"/>
              </a:rPr>
              <a:t>Wykorzystali do tego wprowadzony w 2015 roku system płatności mobilnych BLIK. Jednak oczywistym jest, że dużo łatwiej przyjdzie nam pożyczyć znajomemu 50 złotych niż 5 tysięcy. Dlatego nowocześni złodzieje poszli krok dalej. 	</a:t>
            </a:r>
            <a:endParaRPr/>
          </a:p>
        </p:txBody>
      </p:sp>
      <p:sp>
        <p:nvSpPr>
          <p:cNvPr id="173" name="Google Shape;173;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pl-PL"/>
              <a:t>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lgn="l"/>
            <a:r>
              <a:rPr lang="pl-PL" b="0" i="0" dirty="0">
                <a:solidFill>
                  <a:srgbClr val="000000"/>
                </a:solidFill>
                <a:effectLst/>
                <a:latin typeface="Arial" panose="020B0604020202020204" pitchFamily="34" charset="0"/>
              </a:rPr>
              <a:t>Na czym to polega oszustwo?</a:t>
            </a:r>
          </a:p>
          <a:p>
            <a:pPr algn="l">
              <a:buFont typeface="Arial" panose="020B0604020202020204" pitchFamily="34" charset="0"/>
              <a:buChar char="•"/>
            </a:pPr>
            <a:r>
              <a:rPr lang="pl-PL" b="0" i="0" dirty="0">
                <a:solidFill>
                  <a:srgbClr val="000000"/>
                </a:solidFill>
                <a:effectLst/>
                <a:latin typeface="Arial" panose="020B0604020202020204" pitchFamily="34" charset="0"/>
              </a:rPr>
              <a:t>Cyberprzestępcy kontaktują się ze sprzedającym przez zewnętrzny komunikator np. WhatsApp</a:t>
            </a:r>
          </a:p>
          <a:p>
            <a:pPr algn="l">
              <a:buFont typeface="Arial" panose="020B0604020202020204" pitchFamily="34" charset="0"/>
              <a:buChar char="•"/>
            </a:pPr>
            <a:r>
              <a:rPr lang="pl-PL" b="0" i="0" dirty="0">
                <a:solidFill>
                  <a:srgbClr val="000000"/>
                </a:solidFill>
                <a:effectLst/>
                <a:latin typeface="Arial" panose="020B0604020202020204" pitchFamily="34" charset="0"/>
              </a:rPr>
              <a:t>Sprzedający otrzymuje od oszustów link do strony udającej witrynę pozwalającą na finalizację transakcji.</a:t>
            </a:r>
          </a:p>
          <a:p>
            <a:pPr algn="l">
              <a:buFont typeface="Arial" panose="020B0604020202020204" pitchFamily="34" charset="0"/>
              <a:buChar char="•"/>
            </a:pPr>
            <a:r>
              <a:rPr lang="pl-PL" b="0" i="0" dirty="0">
                <a:solidFill>
                  <a:srgbClr val="000000"/>
                </a:solidFill>
                <a:effectLst/>
                <a:latin typeface="Arial" panose="020B0604020202020204" pitchFamily="34" charset="0"/>
              </a:rPr>
              <a:t>Cyberprzestępcy zachęcają, by wprowadzić w fałszywym panelu  m.in. dane swojej karty, rzekomo po to, aby otrzymać na nią pieniądze za przedmiot z ogłoszenia.</a:t>
            </a:r>
          </a:p>
          <a:p>
            <a:endParaRPr lang="pl-PL" dirty="0"/>
          </a:p>
        </p:txBody>
      </p:sp>
      <p:sp>
        <p:nvSpPr>
          <p:cNvPr id="4" name="Symbol zastępczy numeru slajdu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pl-PL" sz="1200" b="0" i="0" u="none" strike="noStrike" cap="none" smtClean="0">
                <a:solidFill>
                  <a:schemeClr val="dk1"/>
                </a:solidFill>
                <a:latin typeface="Calibri"/>
                <a:ea typeface="Calibri"/>
                <a:cs typeface="Calibri"/>
                <a:sym typeface="Calibri"/>
              </a:rPr>
              <a:t>10</a:t>
            </a:fld>
            <a:endParaRPr lang="pl-PL"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167503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pl-PL" sz="1200" dirty="0">
                <a:solidFill>
                  <a:schemeClr val="dk1"/>
                </a:solidFill>
                <a:latin typeface="Calibri"/>
                <a:ea typeface="Calibri"/>
                <a:cs typeface="Calibri"/>
                <a:sym typeface="Calibri"/>
              </a:rPr>
              <a:t>jeden z najlepiej przygotowanych ataków </a:t>
            </a:r>
            <a:r>
              <a:rPr lang="pl-PL" sz="1200" dirty="0" err="1">
                <a:solidFill>
                  <a:schemeClr val="dk1"/>
                </a:solidFill>
                <a:latin typeface="Calibri"/>
                <a:ea typeface="Calibri"/>
                <a:cs typeface="Calibri"/>
                <a:sym typeface="Calibri"/>
              </a:rPr>
              <a:t>phishingowych</a:t>
            </a:r>
            <a:r>
              <a:rPr lang="pl-PL" sz="1200" dirty="0">
                <a:solidFill>
                  <a:schemeClr val="dk1"/>
                </a:solidFill>
                <a:latin typeface="Calibri"/>
                <a:ea typeface="Calibri"/>
                <a:cs typeface="Calibri"/>
                <a:sym typeface="Calibri"/>
              </a:rPr>
              <a:t>, który swoją formą i dbałością o szczegóły budzie niepokój gdyż tym razem powiedzenie „tylko głupi by się na to nabrał” jest nie trafione</a:t>
            </a:r>
            <a:endParaRPr lang="pl-PL" dirty="0"/>
          </a:p>
          <a:p>
            <a:endParaRPr lang="pl-PL" dirty="0"/>
          </a:p>
        </p:txBody>
      </p:sp>
      <p:sp>
        <p:nvSpPr>
          <p:cNvPr id="4" name="Symbol zastępczy numeru slajdu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pl-PL" sz="1200" b="0" i="0" u="none" strike="noStrike" cap="none" smtClean="0">
                <a:solidFill>
                  <a:schemeClr val="dk1"/>
                </a:solidFill>
                <a:latin typeface="Calibri"/>
                <a:ea typeface="Calibri"/>
                <a:cs typeface="Calibri"/>
                <a:sym typeface="Calibri"/>
              </a:rPr>
              <a:t>11</a:t>
            </a:fld>
            <a:endParaRPr lang="pl-PL"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72679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usty" type="blank">
  <p:cSld name="BLANK">
    <p:spTree>
      <p:nvGrpSpPr>
        <p:cNvPr id="1" name="Shape 27"/>
        <p:cNvGrpSpPr/>
        <p:nvPr/>
      </p:nvGrpSpPr>
      <p:grpSpPr>
        <a:xfrm>
          <a:off x="0" y="0"/>
          <a:ext cx="0" cy="0"/>
          <a:chOff x="0" y="0"/>
          <a:chExt cx="0" cy="0"/>
        </a:xfrm>
      </p:grpSpPr>
      <p:sp>
        <p:nvSpPr>
          <p:cNvPr id="28" name="Google Shape;28;p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ytuł i tekst pionowy" type="vertTx">
  <p:cSld name="VERTICAL_TEXT">
    <p:spTree>
      <p:nvGrpSpPr>
        <p:cNvPr id="1" name="Shape 86"/>
        <p:cNvGrpSpPr/>
        <p:nvPr/>
      </p:nvGrpSpPr>
      <p:grpSpPr>
        <a:xfrm>
          <a:off x="0" y="0"/>
          <a:ext cx="0" cy="0"/>
          <a:chOff x="0" y="0"/>
          <a:chExt cx="0" cy="0"/>
        </a:xfrm>
      </p:grpSpPr>
      <p:sp>
        <p:nvSpPr>
          <p:cNvPr id="87" name="Google Shape;87;p13"/>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3"/>
          <p:cNvSpPr txBox="1">
            <a:spLocks noGrp="1"/>
          </p:cNvSpPr>
          <p:nvPr>
            <p:ph type="body" idx="1"/>
          </p:nvPr>
        </p:nvSpPr>
        <p:spPr>
          <a:xfrm rot="5400000">
            <a:off x="4545009" y="324172"/>
            <a:ext cx="3101983" cy="7729728"/>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89" name="Google Shape;89;p1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ytuł pionowy i tekst" type="vertTitleAndTx">
  <p:cSld name="VERTICAL_TITLE_AND_VERTICAL_TEXT">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rot="5400000">
            <a:off x="6810676" y="2779696"/>
            <a:ext cx="4983480" cy="1298608"/>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14"/>
          <p:cNvSpPr txBox="1">
            <a:spLocks noGrp="1"/>
          </p:cNvSpPr>
          <p:nvPr>
            <p:ph type="body" idx="1"/>
          </p:nvPr>
        </p:nvSpPr>
        <p:spPr>
          <a:xfrm rot="5400000">
            <a:off x="2838641" y="329756"/>
            <a:ext cx="4983480" cy="6198489"/>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95" name="Google Shape;95;p1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1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ytuł i zawartość" type="obj">
  <p:cSld name="OBJECT">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34" name="Google Shape;34;p5"/>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Zawartość z podpisem" type="objTx">
  <p:cSld name="OBJECT_WITH_CAPTION_TEXT">
    <p:spTree>
      <p:nvGrpSpPr>
        <p:cNvPr id="1" name="Shape 37"/>
        <p:cNvGrpSpPr/>
        <p:nvPr/>
      </p:nvGrpSpPr>
      <p:grpSpPr>
        <a:xfrm>
          <a:off x="0" y="0"/>
          <a:ext cx="0" cy="0"/>
          <a:chOff x="0" y="0"/>
          <a:chExt cx="0" cy="0"/>
        </a:xfrm>
      </p:grpSpPr>
      <p:sp>
        <p:nvSpPr>
          <p:cNvPr id="38" name="Google Shape;38;p6"/>
          <p:cNvSpPr/>
          <p:nvPr/>
        </p:nvSpPr>
        <p:spPr>
          <a:xfrm>
            <a:off x="0" y="0"/>
            <a:ext cx="6096000"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6"/>
          <p:cNvSpPr txBox="1">
            <a:spLocks noGrp="1"/>
          </p:cNvSpPr>
          <p:nvPr>
            <p:ph type="title"/>
          </p:nvPr>
        </p:nvSpPr>
        <p:spPr>
          <a:xfrm>
            <a:off x="804672" y="2243828"/>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rm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normAutofit/>
          </a:bodyPr>
          <a:lstStyle>
            <a:lvl1pPr marL="457200" lvl="0" indent="-349250" algn="l">
              <a:lnSpc>
                <a:spcPct val="100000"/>
              </a:lnSpc>
              <a:spcBef>
                <a:spcPts val="1000"/>
              </a:spcBef>
              <a:spcAft>
                <a:spcPts val="0"/>
              </a:spcAft>
              <a:buSzPts val="1900"/>
              <a:buChar char="•"/>
              <a:defRPr sz="1900">
                <a:solidFill>
                  <a:schemeClr val="dk1"/>
                </a:solidFill>
              </a:defRPr>
            </a:lvl1pPr>
            <a:lvl2pPr marL="914400" lvl="1" indent="-330200" algn="l">
              <a:lnSpc>
                <a:spcPct val="100000"/>
              </a:lnSpc>
              <a:spcBef>
                <a:spcPts val="1000"/>
              </a:spcBef>
              <a:spcAft>
                <a:spcPts val="0"/>
              </a:spcAft>
              <a:buSzPts val="1600"/>
              <a:buChar char="•"/>
              <a:defRPr sz="1600">
                <a:solidFill>
                  <a:schemeClr val="dk1"/>
                </a:solidFill>
              </a:defRPr>
            </a:lvl2pPr>
            <a:lvl3pPr marL="1371600" lvl="2" indent="-330200" algn="l">
              <a:lnSpc>
                <a:spcPct val="100000"/>
              </a:lnSpc>
              <a:spcBef>
                <a:spcPts val="1000"/>
              </a:spcBef>
              <a:spcAft>
                <a:spcPts val="0"/>
              </a:spcAft>
              <a:buSzPts val="1600"/>
              <a:buChar char="•"/>
              <a:defRPr sz="1600">
                <a:solidFill>
                  <a:schemeClr val="dk1"/>
                </a:solidFill>
              </a:defRPr>
            </a:lvl3pPr>
            <a:lvl4pPr marL="1828800" lvl="3" indent="-330200" algn="l">
              <a:lnSpc>
                <a:spcPct val="100000"/>
              </a:lnSpc>
              <a:spcBef>
                <a:spcPts val="1000"/>
              </a:spcBef>
              <a:spcAft>
                <a:spcPts val="0"/>
              </a:spcAft>
              <a:buSzPts val="1600"/>
              <a:buChar char="•"/>
              <a:defRPr sz="1600">
                <a:solidFill>
                  <a:schemeClr val="dk1"/>
                </a:solidFill>
              </a:defRPr>
            </a:lvl4pPr>
            <a:lvl5pPr marL="2286000" lvl="4" indent="-330200" algn="l">
              <a:lnSpc>
                <a:spcPct val="100000"/>
              </a:lnSpc>
              <a:spcBef>
                <a:spcPts val="1000"/>
              </a:spcBef>
              <a:spcAft>
                <a:spcPts val="0"/>
              </a:spcAft>
              <a:buSzPts val="1600"/>
              <a:buChar char="•"/>
              <a:defRPr sz="1600">
                <a:solidFill>
                  <a:schemeClr val="dk1"/>
                </a:solidFill>
              </a:defRPr>
            </a:lvl5pPr>
            <a:lvl6pPr marL="2743200" lvl="5" indent="-330200" algn="l">
              <a:lnSpc>
                <a:spcPct val="100000"/>
              </a:lnSpc>
              <a:spcBef>
                <a:spcPts val="1000"/>
              </a:spcBef>
              <a:spcAft>
                <a:spcPts val="0"/>
              </a:spcAft>
              <a:buSzPts val="1600"/>
              <a:buChar char="•"/>
              <a:defRPr sz="1600"/>
            </a:lvl6pPr>
            <a:lvl7pPr marL="3200400" lvl="6" indent="-330200" algn="l">
              <a:lnSpc>
                <a:spcPct val="100000"/>
              </a:lnSpc>
              <a:spcBef>
                <a:spcPts val="1000"/>
              </a:spcBef>
              <a:spcAft>
                <a:spcPts val="0"/>
              </a:spcAft>
              <a:buSzPts val="1600"/>
              <a:buChar char="•"/>
              <a:defRPr sz="1600"/>
            </a:lvl7pPr>
            <a:lvl8pPr marL="3657600" lvl="7" indent="-330200" algn="l">
              <a:lnSpc>
                <a:spcPct val="100000"/>
              </a:lnSpc>
              <a:spcBef>
                <a:spcPts val="1000"/>
              </a:spcBef>
              <a:spcAft>
                <a:spcPts val="0"/>
              </a:spcAft>
              <a:buSzPts val="1600"/>
              <a:buChar char="•"/>
              <a:defRPr sz="1600"/>
            </a:lvl8pPr>
            <a:lvl9pPr marL="4114800" lvl="8" indent="-330200" algn="l">
              <a:lnSpc>
                <a:spcPct val="100000"/>
              </a:lnSpc>
              <a:spcBef>
                <a:spcPts val="1000"/>
              </a:spcBef>
              <a:spcAft>
                <a:spcPts val="0"/>
              </a:spcAft>
              <a:buSzPts val="1600"/>
              <a:buChar char="•"/>
              <a:defRPr sz="1600"/>
            </a:lvl9pPr>
          </a:lstStyle>
          <a:p>
            <a:endParaRPr/>
          </a:p>
        </p:txBody>
      </p:sp>
      <p:sp>
        <p:nvSpPr>
          <p:cNvPr id="41" name="Google Shape;41;p6"/>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42" name="Google Shape;42;p6"/>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lajd tytułowy" type="title">
  <p:cSld name="TITLE">
    <p:bg>
      <p:bgPr>
        <a:solidFill>
          <a:schemeClr val="accent2"/>
        </a:solidFill>
        <a:effectLst/>
      </p:bgPr>
    </p:bg>
    <p:spTree>
      <p:nvGrpSpPr>
        <p:cNvPr id="1" name="Shape 45"/>
        <p:cNvGrpSpPr/>
        <p:nvPr/>
      </p:nvGrpSpPr>
      <p:grpSpPr>
        <a:xfrm>
          <a:off x="0" y="0"/>
          <a:ext cx="0" cy="0"/>
          <a:chOff x="0" y="0"/>
          <a:chExt cx="0" cy="0"/>
        </a:xfrm>
      </p:grpSpPr>
      <p:sp>
        <p:nvSpPr>
          <p:cNvPr id="46" name="Google Shape;46;p7"/>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48" name="Google Shape;48;p7"/>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7"/>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Nagłówek sekcji" type="secHead">
  <p:cSld name="SECTION_HEADER">
    <p:bg>
      <p:bgPr>
        <a:solidFill>
          <a:schemeClr val="accent1"/>
        </a:soli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8"/>
          <p:cNvSpPr txBox="1">
            <a:spLocks noGrp="1"/>
          </p:cNvSpPr>
          <p:nvPr>
            <p:ph type="body" idx="1"/>
          </p:nvPr>
        </p:nvSpPr>
        <p:spPr>
          <a:xfrm>
            <a:off x="2695194" y="4352465"/>
            <a:ext cx="6801612" cy="1265082"/>
          </a:xfrm>
          <a:prstGeom prst="rect">
            <a:avLst/>
          </a:prstGeom>
          <a:noFill/>
          <a:ln>
            <a:noFill/>
          </a:ln>
        </p:spPr>
        <p:txBody>
          <a:bodyPr spcFirstLastPara="1" wrap="square" lIns="91425" tIns="45700" rIns="91425" bIns="45700" anchor="t" anchorCtr="1">
            <a:normAutofit/>
          </a:bodyPr>
          <a:lstStyle>
            <a:lvl1pPr marL="457200" lvl="0" indent="-228600" algn="l">
              <a:lnSpc>
                <a:spcPct val="100000"/>
              </a:lnSpc>
              <a:spcBef>
                <a:spcPts val="100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2000"/>
              <a:buNone/>
              <a:defRPr sz="2000">
                <a:solidFill>
                  <a:schemeClr val="lt1"/>
                </a:solidFill>
              </a:defRPr>
            </a:lvl2pPr>
            <a:lvl3pPr marL="1371600" lvl="2" indent="-228600" algn="l">
              <a:lnSpc>
                <a:spcPct val="100000"/>
              </a:lnSpc>
              <a:spcBef>
                <a:spcPts val="1000"/>
              </a:spcBef>
              <a:spcAft>
                <a:spcPts val="0"/>
              </a:spcAft>
              <a:buSzPts val="1800"/>
              <a:buNone/>
              <a:defRPr sz="1800">
                <a:solidFill>
                  <a:schemeClr val="lt1"/>
                </a:solidFill>
              </a:defRPr>
            </a:lvl3pPr>
            <a:lvl4pPr marL="1828800" lvl="3" indent="-228600" algn="l">
              <a:lnSpc>
                <a:spcPct val="100000"/>
              </a:lnSpc>
              <a:spcBef>
                <a:spcPts val="1000"/>
              </a:spcBef>
              <a:spcAft>
                <a:spcPts val="0"/>
              </a:spcAft>
              <a:buSzPts val="1600"/>
              <a:buNone/>
              <a:defRPr sz="1600">
                <a:solidFill>
                  <a:schemeClr val="lt1"/>
                </a:solidFill>
              </a:defRPr>
            </a:lvl4pPr>
            <a:lvl5pPr marL="2286000" lvl="4" indent="-228600" algn="l">
              <a:lnSpc>
                <a:spcPct val="100000"/>
              </a:lnSpc>
              <a:spcBef>
                <a:spcPts val="1000"/>
              </a:spcBef>
              <a:spcAft>
                <a:spcPts val="0"/>
              </a:spcAft>
              <a:buSzPts val="1600"/>
              <a:buNone/>
              <a:defRPr sz="1600">
                <a:solidFill>
                  <a:schemeClr val="lt1"/>
                </a:solidFill>
              </a:defRPr>
            </a:lvl5pPr>
            <a:lvl6pPr marL="2743200" lvl="5" indent="-228600" algn="l">
              <a:lnSpc>
                <a:spcPct val="100000"/>
              </a:lnSpc>
              <a:spcBef>
                <a:spcPts val="1000"/>
              </a:spcBef>
              <a:spcAft>
                <a:spcPts val="0"/>
              </a:spcAft>
              <a:buSzPts val="1600"/>
              <a:buNone/>
              <a:defRPr sz="1600">
                <a:solidFill>
                  <a:schemeClr val="lt1"/>
                </a:solidFill>
              </a:defRPr>
            </a:lvl6pPr>
            <a:lvl7pPr marL="3200400" lvl="6" indent="-228600" algn="l">
              <a:lnSpc>
                <a:spcPct val="100000"/>
              </a:lnSpc>
              <a:spcBef>
                <a:spcPts val="1000"/>
              </a:spcBef>
              <a:spcAft>
                <a:spcPts val="0"/>
              </a:spcAft>
              <a:buSzPts val="1600"/>
              <a:buNone/>
              <a:defRPr sz="1600">
                <a:solidFill>
                  <a:schemeClr val="lt1"/>
                </a:solidFill>
              </a:defRPr>
            </a:lvl7pPr>
            <a:lvl8pPr marL="3657600" lvl="7" indent="-228600" algn="l">
              <a:lnSpc>
                <a:spcPct val="100000"/>
              </a:lnSpc>
              <a:spcBef>
                <a:spcPts val="1000"/>
              </a:spcBef>
              <a:spcAft>
                <a:spcPts val="0"/>
              </a:spcAft>
              <a:buSzPts val="1600"/>
              <a:buNone/>
              <a:defRPr sz="1600">
                <a:solidFill>
                  <a:schemeClr val="lt1"/>
                </a:solidFill>
              </a:defRPr>
            </a:lvl8pPr>
            <a:lvl9pPr marL="4114800" lvl="8" indent="-228600" algn="l">
              <a:lnSpc>
                <a:spcPct val="100000"/>
              </a:lnSpc>
              <a:spcBef>
                <a:spcPts val="1000"/>
              </a:spcBef>
              <a:spcAft>
                <a:spcPts val="0"/>
              </a:spcAft>
              <a:buSzPts val="1600"/>
              <a:buNone/>
              <a:defRPr sz="1600">
                <a:solidFill>
                  <a:schemeClr val="lt1"/>
                </a:solidFill>
              </a:defRPr>
            </a:lvl9pPr>
          </a:lstStyle>
          <a:p>
            <a:endParaRPr/>
          </a:p>
        </p:txBody>
      </p:sp>
      <p:sp>
        <p:nvSpPr>
          <p:cNvPr id="54" name="Google Shape;54;p8"/>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wa elementy zawartości" type="twoObj">
  <p:cSld name="TWO_OBJECTS">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9"/>
          <p:cNvSpPr txBox="1">
            <a:spLocks noGrp="1"/>
          </p:cNvSpPr>
          <p:nvPr>
            <p:ph type="body" idx="1"/>
          </p:nvPr>
        </p:nvSpPr>
        <p:spPr>
          <a:xfrm>
            <a:off x="1581912" y="2638044"/>
            <a:ext cx="4271771"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0" name="Google Shape;60;p9"/>
          <p:cNvSpPr txBox="1">
            <a:spLocks noGrp="1"/>
          </p:cNvSpPr>
          <p:nvPr>
            <p:ph type="body" idx="2"/>
          </p:nvPr>
        </p:nvSpPr>
        <p:spPr>
          <a:xfrm>
            <a:off x="6338315" y="2638044"/>
            <a:ext cx="4270247"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1" name="Google Shape;61;p9"/>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9"/>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orównanie" type="twoTxTwoObj">
  <p:cSld name="TWO_OBJECTS_WITH_TEXT">
    <p:spTree>
      <p:nvGrpSpPr>
        <p:cNvPr id="1" name="Shape 64"/>
        <p:cNvGrpSpPr/>
        <p:nvPr/>
      </p:nvGrpSpPr>
      <p:grpSpPr>
        <a:xfrm>
          <a:off x="0" y="0"/>
          <a:ext cx="0" cy="0"/>
          <a:chOff x="0" y="0"/>
          <a:chExt cx="0" cy="0"/>
        </a:xfrm>
      </p:grpSpPr>
      <p:sp>
        <p:nvSpPr>
          <p:cNvPr id="65" name="Google Shape;65;p10"/>
          <p:cNvSpPr txBox="1">
            <a:spLocks noGrp="1"/>
          </p:cNvSpPr>
          <p:nvPr>
            <p:ph type="body" idx="1"/>
          </p:nvPr>
        </p:nvSpPr>
        <p:spPr>
          <a:xfrm>
            <a:off x="158343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66" name="Google Shape;66;p10"/>
          <p:cNvSpPr txBox="1">
            <a:spLocks noGrp="1"/>
          </p:cNvSpPr>
          <p:nvPr>
            <p:ph type="body" idx="2"/>
          </p:nvPr>
        </p:nvSpPr>
        <p:spPr>
          <a:xfrm>
            <a:off x="1583436" y="3143250"/>
            <a:ext cx="4270248"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7" name="Google Shape;67;p10"/>
          <p:cNvSpPr txBox="1">
            <a:spLocks noGrp="1"/>
          </p:cNvSpPr>
          <p:nvPr>
            <p:ph type="body" idx="3"/>
          </p:nvPr>
        </p:nvSpPr>
        <p:spPr>
          <a:xfrm>
            <a:off x="6338316" y="3143250"/>
            <a:ext cx="4253484"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30200" algn="l">
              <a:lnSpc>
                <a:spcPct val="100000"/>
              </a:lnSpc>
              <a:spcBef>
                <a:spcPts val="1000"/>
              </a:spcBef>
              <a:spcAft>
                <a:spcPts val="0"/>
              </a:spcAft>
              <a:buSzPts val="16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8" name="Google Shape;68;p10"/>
          <p:cNvSpPr txBox="1">
            <a:spLocks noGrp="1"/>
          </p:cNvSpPr>
          <p:nvPr>
            <p:ph type="body" idx="4"/>
          </p:nvPr>
        </p:nvSpPr>
        <p:spPr>
          <a:xfrm>
            <a:off x="633831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69" name="Google Shape;69;p10"/>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
        <p:nvSpPr>
          <p:cNvPr id="72" name="Google Shape;72;p10"/>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ylko tytuł" type="titleOnly">
  <p:cSld name="TITLE_ONLY">
    <p:spTree>
      <p:nvGrpSpPr>
        <p:cNvPr id="1" name="Shape 73"/>
        <p:cNvGrpSpPr/>
        <p:nvPr/>
      </p:nvGrpSpPr>
      <p:grpSpPr>
        <a:xfrm>
          <a:off x="0" y="0"/>
          <a:ext cx="0" cy="0"/>
          <a:chOff x="0" y="0"/>
          <a:chExt cx="0" cy="0"/>
        </a:xfrm>
      </p:grpSpPr>
      <p:sp>
        <p:nvSpPr>
          <p:cNvPr id="74" name="Google Shape;74;p1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braz z podpisem" type="picTx">
  <p:cSld name="PICTURE_WITH_CAPTION_TEXT">
    <p:spTree>
      <p:nvGrpSpPr>
        <p:cNvPr id="1" name="Shape 78"/>
        <p:cNvGrpSpPr/>
        <p:nvPr/>
      </p:nvGrpSpPr>
      <p:grpSpPr>
        <a:xfrm>
          <a:off x="0" y="0"/>
          <a:ext cx="0" cy="0"/>
          <a:chOff x="0" y="0"/>
          <a:chExt cx="0" cy="0"/>
        </a:xfrm>
      </p:grpSpPr>
      <p:sp>
        <p:nvSpPr>
          <p:cNvPr id="79" name="Google Shape;79;p12"/>
          <p:cNvSpPr/>
          <p:nvPr/>
        </p:nvSpPr>
        <p:spPr>
          <a:xfrm>
            <a:off x="0" y="0"/>
            <a:ext cx="6095999"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2"/>
          <p:cNvSpPr txBox="1">
            <a:spLocks noGrp="1"/>
          </p:cNvSpPr>
          <p:nvPr>
            <p:ph type="title"/>
          </p:nvPr>
        </p:nvSpPr>
        <p:spPr>
          <a:xfrm>
            <a:off x="808523" y="2243828"/>
            <a:ext cx="4494998" cy="1134640"/>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2"/>
          <p:cNvSpPr>
            <a:spLocks noGrp="1"/>
          </p:cNvSpPr>
          <p:nvPr>
            <p:ph type="pic" idx="2"/>
          </p:nvPr>
        </p:nvSpPr>
        <p:spPr>
          <a:xfrm>
            <a:off x="6095999" y="0"/>
            <a:ext cx="6102097" cy="6858000"/>
          </a:xfrm>
          <a:prstGeom prst="rect">
            <a:avLst/>
          </a:prstGeom>
          <a:solidFill>
            <a:srgbClr val="BFBFBF"/>
          </a:solidFill>
          <a:ln>
            <a:noFill/>
          </a:ln>
        </p:spPr>
      </p:sp>
      <p:sp>
        <p:nvSpPr>
          <p:cNvPr id="82" name="Google Shape;82;p12"/>
          <p:cNvSpPr txBox="1">
            <a:spLocks noGrp="1"/>
          </p:cNvSpPr>
          <p:nvPr>
            <p:ph type="body" idx="1"/>
          </p:nvPr>
        </p:nvSpPr>
        <p:spPr>
          <a:xfrm>
            <a:off x="1115568" y="3549918"/>
            <a:ext cx="3794760" cy="2194037"/>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83" name="Google Shape;83;p1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2"/>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pl-PL"/>
              <a:t>‹#›</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marR="0" lvl="0" algn="ctr" rtl="0">
              <a:lnSpc>
                <a:spcPct val="90000"/>
              </a:lnSpc>
              <a:spcBef>
                <a:spcPts val="0"/>
              </a:spcBef>
              <a:spcAft>
                <a:spcPts val="0"/>
              </a:spcAft>
              <a:buClr>
                <a:srgbClr val="262626"/>
              </a:buClr>
              <a:buSzPts val="2800"/>
              <a:buFont typeface="Gill Sans"/>
              <a:buNone/>
              <a:defRPr sz="2800" b="0" i="0" u="none" strike="noStrike" cap="non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3" name="Google Shape;23;p3"/>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262626"/>
                </a:solidFill>
                <a:latin typeface="Gill Sans"/>
                <a:ea typeface="Gill Sans"/>
                <a:cs typeface="Gill Sans"/>
                <a:sym typeface="Gill Sans"/>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9pPr>
          </a:lstStyle>
          <a:p>
            <a:endParaRPr/>
          </a:p>
        </p:txBody>
      </p:sp>
      <p:sp>
        <p:nvSpPr>
          <p:cNvPr id="24" name="Google Shape;24;p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5" name="Google Shape;25;p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6" name="Google Shape;26;p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Gill Sans"/>
                <a:ea typeface="Gill Sans"/>
                <a:cs typeface="Gill Sans"/>
                <a:sym typeface="Gill Sans"/>
              </a:defRPr>
            </a:lvl1pPr>
            <a:lvl2pPr marL="0" marR="0" lvl="1" indent="0" algn="ctr" rtl="0">
              <a:spcBef>
                <a:spcPts val="0"/>
              </a:spcBef>
              <a:buNone/>
              <a:defRPr sz="1100" b="0" i="0" u="none" strike="noStrike" cap="none">
                <a:solidFill>
                  <a:srgbClr val="FFFFFF"/>
                </a:solidFill>
                <a:latin typeface="Gill Sans"/>
                <a:ea typeface="Gill Sans"/>
                <a:cs typeface="Gill Sans"/>
                <a:sym typeface="Gill Sans"/>
              </a:defRPr>
            </a:lvl2pPr>
            <a:lvl3pPr marL="0" marR="0" lvl="2" indent="0" algn="ctr" rtl="0">
              <a:spcBef>
                <a:spcPts val="0"/>
              </a:spcBef>
              <a:buNone/>
              <a:defRPr sz="1100" b="0" i="0" u="none" strike="noStrike" cap="none">
                <a:solidFill>
                  <a:srgbClr val="FFFFFF"/>
                </a:solidFill>
                <a:latin typeface="Gill Sans"/>
                <a:ea typeface="Gill Sans"/>
                <a:cs typeface="Gill Sans"/>
                <a:sym typeface="Gill Sans"/>
              </a:defRPr>
            </a:lvl3pPr>
            <a:lvl4pPr marL="0" marR="0" lvl="3" indent="0" algn="ctr" rtl="0">
              <a:spcBef>
                <a:spcPts val="0"/>
              </a:spcBef>
              <a:buNone/>
              <a:defRPr sz="1100" b="0" i="0" u="none" strike="noStrike" cap="none">
                <a:solidFill>
                  <a:srgbClr val="FFFFFF"/>
                </a:solidFill>
                <a:latin typeface="Gill Sans"/>
                <a:ea typeface="Gill Sans"/>
                <a:cs typeface="Gill Sans"/>
                <a:sym typeface="Gill Sans"/>
              </a:defRPr>
            </a:lvl4pPr>
            <a:lvl5pPr marL="0" marR="0" lvl="4" indent="0" algn="ctr" rtl="0">
              <a:spcBef>
                <a:spcPts val="0"/>
              </a:spcBef>
              <a:buNone/>
              <a:defRPr sz="1100" b="0" i="0" u="none" strike="noStrike" cap="none">
                <a:solidFill>
                  <a:srgbClr val="FFFFFF"/>
                </a:solidFill>
                <a:latin typeface="Gill Sans"/>
                <a:ea typeface="Gill Sans"/>
                <a:cs typeface="Gill Sans"/>
                <a:sym typeface="Gill Sans"/>
              </a:defRPr>
            </a:lvl5pPr>
            <a:lvl6pPr marL="0" marR="0" lvl="5" indent="0" algn="ctr" rtl="0">
              <a:spcBef>
                <a:spcPts val="0"/>
              </a:spcBef>
              <a:buNone/>
              <a:defRPr sz="1100" b="0" i="0" u="none" strike="noStrike" cap="none">
                <a:solidFill>
                  <a:srgbClr val="FFFFFF"/>
                </a:solidFill>
                <a:latin typeface="Gill Sans"/>
                <a:ea typeface="Gill Sans"/>
                <a:cs typeface="Gill Sans"/>
                <a:sym typeface="Gill Sans"/>
              </a:defRPr>
            </a:lvl6pPr>
            <a:lvl7pPr marL="0" marR="0" lvl="6" indent="0" algn="ctr" rtl="0">
              <a:spcBef>
                <a:spcPts val="0"/>
              </a:spcBef>
              <a:buNone/>
              <a:defRPr sz="1100" b="0" i="0" u="none" strike="noStrike" cap="none">
                <a:solidFill>
                  <a:srgbClr val="FFFFFF"/>
                </a:solidFill>
                <a:latin typeface="Gill Sans"/>
                <a:ea typeface="Gill Sans"/>
                <a:cs typeface="Gill Sans"/>
                <a:sym typeface="Gill Sans"/>
              </a:defRPr>
            </a:lvl7pPr>
            <a:lvl8pPr marL="0" marR="0" lvl="7" indent="0" algn="ctr" rtl="0">
              <a:spcBef>
                <a:spcPts val="0"/>
              </a:spcBef>
              <a:buNone/>
              <a:defRPr sz="1100" b="0" i="0" u="none" strike="noStrike" cap="none">
                <a:solidFill>
                  <a:srgbClr val="FFFFFF"/>
                </a:solidFill>
                <a:latin typeface="Gill Sans"/>
                <a:ea typeface="Gill Sans"/>
                <a:cs typeface="Gill Sans"/>
                <a:sym typeface="Gill Sans"/>
              </a:defRPr>
            </a:lvl8pPr>
            <a:lvl9pPr marL="0" marR="0" lvl="8" indent="0" algn="ctr" rtl="0">
              <a:spcBef>
                <a:spcPts val="0"/>
              </a:spcBef>
              <a:buNone/>
              <a:defRPr sz="1100" b="0" i="0" u="none" strike="noStrike" cap="none">
                <a:solidFill>
                  <a:srgbClr val="FFFFFF"/>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pl-PL"/>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5.jpg"/><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5.png"/><Relationship Id="rId7" Type="http://schemas.openxmlformats.org/officeDocument/2006/relationships/customXml" Target="../ink/ink2.xml"/><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customXml" Target="../ink/ink1.xml"/><Relationship Id="rId4" Type="http://schemas.openxmlformats.org/officeDocument/2006/relationships/image" Target="../media/image26.jp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9.jpeg"/></Relationships>
</file>

<file path=ppt/slides/_rels/slide2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4fun.tv/news/will-smith-oszustwo-chelm-35-latka-stracila-kilkadziesiat-tysiecy" TargetMode="External"/><Relationship Id="rId3" Type="http://schemas.openxmlformats.org/officeDocument/2006/relationships/hyperlink" Target="https://niebezpiecznik.pl/" TargetMode="External"/><Relationship Id="rId7" Type="http://schemas.openxmlformats.org/officeDocument/2006/relationships/hyperlink" Target="https://www.komputerswiat.pl/aktualnosci/bezpieczenstwo"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hyperlink" Target="https://pl.wikipedia.org/wiki" TargetMode="External"/><Relationship Id="rId5" Type="http://schemas.openxmlformats.org/officeDocument/2006/relationships/hyperlink" Target="https://nety.pl/cyberbezpieczenstwo/" TargetMode="External"/><Relationship Id="rId4" Type="http://schemas.openxmlformats.org/officeDocument/2006/relationships/hyperlink" Target="https://www.ing.pl/o-banku" TargetMode="External"/><Relationship Id="rId9" Type="http://schemas.openxmlformats.org/officeDocument/2006/relationships/hyperlink" Target="https://zabrze.policja.gov.pl/k29/informacje/wiadomosci/335405,Nie-daj-sie-oszukac-sprzedajac-cos-w-internecie.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4000" b="-4000"/>
          </a:stretch>
        </a:blipFill>
        <a:effectLst/>
      </p:bgPr>
    </p:bg>
    <p:spTree>
      <p:nvGrpSpPr>
        <p:cNvPr id="1" name="Shape 102"/>
        <p:cNvGrpSpPr/>
        <p:nvPr/>
      </p:nvGrpSpPr>
      <p:grpSpPr>
        <a:xfrm>
          <a:off x="0" y="0"/>
          <a:ext cx="0" cy="0"/>
          <a:chOff x="0" y="0"/>
          <a:chExt cx="0" cy="0"/>
        </a:xfrm>
      </p:grpSpPr>
      <p:sp>
        <p:nvSpPr>
          <p:cNvPr id="103" name="Google Shape;103;p15"/>
          <p:cNvSpPr txBox="1">
            <a:spLocks noGrp="1"/>
          </p:cNvSpPr>
          <p:nvPr>
            <p:ph type="ctrTitle"/>
          </p:nvPr>
        </p:nvSpPr>
        <p:spPr>
          <a:xfrm>
            <a:off x="1317523" y="1595057"/>
            <a:ext cx="9537289" cy="2540064"/>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p>
            <a:pPr marL="0" lvl="0" indent="0" algn="ctr" rtl="0">
              <a:lnSpc>
                <a:spcPct val="90000"/>
              </a:lnSpc>
              <a:spcBef>
                <a:spcPts val="0"/>
              </a:spcBef>
              <a:spcAft>
                <a:spcPts val="0"/>
              </a:spcAft>
              <a:buClr>
                <a:srgbClr val="262626"/>
              </a:buClr>
              <a:buSzPts val="3800"/>
              <a:buFont typeface="Gill Sans"/>
              <a:buNone/>
            </a:pPr>
            <a:r>
              <a:rPr lang="pl-PL" dirty="0"/>
              <a:t>(Nie)bezpieczeństwo informacji w </a:t>
            </a:r>
            <a:r>
              <a:rPr lang="pl-PL" dirty="0" err="1"/>
              <a:t>internecie</a:t>
            </a:r>
            <a:endParaRPr dirty="0"/>
          </a:p>
        </p:txBody>
      </p:sp>
      <p:sp>
        <p:nvSpPr>
          <p:cNvPr id="104" name="Google Shape;104;p15"/>
          <p:cNvSpPr txBox="1">
            <a:spLocks noGrp="1"/>
          </p:cNvSpPr>
          <p:nvPr>
            <p:ph type="subTitle" idx="1"/>
          </p:nvPr>
        </p:nvSpPr>
        <p:spPr>
          <a:xfrm>
            <a:off x="2685361" y="3421117"/>
            <a:ext cx="6801612" cy="1239894"/>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SzPts val="2000"/>
              <a:buNone/>
            </a:pPr>
            <a:r>
              <a:rPr lang="pl-PL" dirty="0">
                <a:solidFill>
                  <a:schemeClr val="tx1"/>
                </a:solidFill>
              </a:rPr>
              <a:t>Opracował: Tomasz Chmiel</a:t>
            </a:r>
          </a:p>
          <a:p>
            <a:pPr marL="0" indent="0">
              <a:spcBef>
                <a:spcPts val="0"/>
              </a:spcBef>
            </a:pPr>
            <a:r>
              <a:rPr lang="pl-PL" sz="2000" b="0" i="0" u="none" strike="noStrike" cap="none" dirty="0">
                <a:solidFill>
                  <a:schemeClr val="tx1"/>
                </a:solidFill>
                <a:latin typeface="Gill Sans"/>
                <a:ea typeface="Gill Sans"/>
                <a:cs typeface="Gill Sans"/>
                <a:sym typeface="Gill Sans"/>
              </a:rPr>
              <a:t>Informatyka, UE w </a:t>
            </a:r>
            <a:r>
              <a:rPr lang="pl-PL" dirty="0">
                <a:solidFill>
                  <a:schemeClr val="tx1"/>
                </a:solidFill>
              </a:rPr>
              <a:t>Katowicach</a:t>
            </a:r>
            <a:endParaRPr dirty="0">
              <a:solidFill>
                <a:schemeClr val="tx1"/>
              </a:solidFil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ole tekstowe 8">
            <a:extLst>
              <a:ext uri="{FF2B5EF4-FFF2-40B4-BE49-F238E27FC236}">
                <a16:creationId xmlns:a16="http://schemas.microsoft.com/office/drawing/2014/main" id="{636131E8-40B7-D94E-FF14-347919BC6D99}"/>
              </a:ext>
            </a:extLst>
          </p:cNvPr>
          <p:cNvSpPr txBox="1"/>
          <p:nvPr/>
        </p:nvSpPr>
        <p:spPr>
          <a:xfrm>
            <a:off x="2736282" y="2679636"/>
            <a:ext cx="7014411" cy="1815882"/>
          </a:xfrm>
          <a:prstGeom prst="rect">
            <a:avLst/>
          </a:prstGeom>
          <a:noFill/>
        </p:spPr>
        <p:txBody>
          <a:bodyPr wrap="square" rtlCol="0">
            <a:spAutoFit/>
          </a:bodyPr>
          <a:lstStyle/>
          <a:p>
            <a:r>
              <a:rPr lang="pl-PL" sz="2800" dirty="0">
                <a:latin typeface="Gill Sans" panose="020B0604020202020204" charset="0"/>
              </a:rPr>
              <a:t>Zgodnie z badaniami przeprowadzonymi przez Kaspersky, WhatsApp jest najpopularniejszą aplikacją wykorzystywaną do oszustw </a:t>
            </a:r>
            <a:r>
              <a:rPr lang="pl-PL" sz="2800" dirty="0" err="1">
                <a:latin typeface="Gill Sans" panose="020B0604020202020204" charset="0"/>
              </a:rPr>
              <a:t>phishingowych</a:t>
            </a:r>
            <a:r>
              <a:rPr lang="pl-PL" sz="2800" dirty="0">
                <a:latin typeface="Gill Sans" panose="020B0604020202020204" charset="0"/>
              </a:rPr>
              <a:t>. </a:t>
            </a:r>
          </a:p>
        </p:txBody>
      </p:sp>
      <p:sp>
        <p:nvSpPr>
          <p:cNvPr id="8" name="Google Shape;138;p20">
            <a:extLst>
              <a:ext uri="{FF2B5EF4-FFF2-40B4-BE49-F238E27FC236}">
                <a16:creationId xmlns:a16="http://schemas.microsoft.com/office/drawing/2014/main" id="{C3D2296A-4E32-773B-D244-5E4BF2D30FF2}"/>
              </a:ext>
            </a:extLst>
          </p:cNvPr>
          <p:cNvSpPr txBox="1">
            <a:spLocks/>
          </p:cNvSpPr>
          <p:nvPr/>
        </p:nvSpPr>
        <p:spPr>
          <a:xfrm>
            <a:off x="2231136" y="1000787"/>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rgbClr val="262626"/>
              </a:buClr>
              <a:buSzPts val="2800"/>
              <a:buFont typeface="Gill Sans"/>
              <a:buNone/>
            </a:pPr>
            <a:r>
              <a:rPr lang="pl-PL" sz="2800" dirty="0">
                <a:latin typeface="Gill Sans" panose="020B0604020202020204" charset="0"/>
              </a:rPr>
              <a:t>WHATSAPP TO RAJ DLA OSZUSTÓW</a:t>
            </a:r>
          </a:p>
        </p:txBody>
      </p:sp>
      <p:pic>
        <p:nvPicPr>
          <p:cNvPr id="3" name="Obraz 2" descr="Obraz zawierający tekst, zrzut ekranu, Strona internetowa, oprogramowanie&#10;&#10;Opis wygenerowany automatycznie">
            <a:extLst>
              <a:ext uri="{FF2B5EF4-FFF2-40B4-BE49-F238E27FC236}">
                <a16:creationId xmlns:a16="http://schemas.microsoft.com/office/drawing/2014/main" id="{763B7FCD-BB5D-0F76-F848-A677B94A26DB}"/>
              </a:ext>
            </a:extLst>
          </p:cNvPr>
          <p:cNvPicPr>
            <a:picLocks noChangeAspect="1"/>
          </p:cNvPicPr>
          <p:nvPr/>
        </p:nvPicPr>
        <p:blipFill>
          <a:blip r:embed="rId3"/>
          <a:stretch>
            <a:fillRect/>
          </a:stretch>
        </p:blipFill>
        <p:spPr>
          <a:xfrm>
            <a:off x="804030" y="0"/>
            <a:ext cx="3315691" cy="7175155"/>
          </a:xfrm>
          <a:prstGeom prst="rect">
            <a:avLst/>
          </a:prstGeom>
          <a:ln>
            <a:noFill/>
          </a:ln>
          <a:effectLst>
            <a:outerShdw blurRad="292100" dist="139700" dir="2700000" algn="tl" rotWithShape="0">
              <a:srgbClr val="333333">
                <a:alpha val="65000"/>
              </a:srgbClr>
            </a:outerShdw>
          </a:effectLst>
        </p:spPr>
      </p:pic>
      <p:pic>
        <p:nvPicPr>
          <p:cNvPr id="5" name="Obraz 4" descr="Obraz zawierający tekst, zrzut ekranu, Czcionka, Strona internetowa&#10;&#10;Opis wygenerowany automatycznie">
            <a:extLst>
              <a:ext uri="{FF2B5EF4-FFF2-40B4-BE49-F238E27FC236}">
                <a16:creationId xmlns:a16="http://schemas.microsoft.com/office/drawing/2014/main" id="{67E58F81-E712-EC62-C2A6-1F6516048BFE}"/>
              </a:ext>
            </a:extLst>
          </p:cNvPr>
          <p:cNvPicPr>
            <a:picLocks noChangeAspect="1"/>
          </p:cNvPicPr>
          <p:nvPr/>
        </p:nvPicPr>
        <p:blipFill>
          <a:blip r:embed="rId4"/>
          <a:stretch>
            <a:fillRect/>
          </a:stretch>
        </p:blipFill>
        <p:spPr>
          <a:xfrm>
            <a:off x="4660873" y="0"/>
            <a:ext cx="3165231" cy="6858000"/>
          </a:xfrm>
          <a:prstGeom prst="rect">
            <a:avLst/>
          </a:prstGeom>
          <a:ln>
            <a:noFill/>
          </a:ln>
          <a:effectLst>
            <a:outerShdw blurRad="292100" dist="139700" dir="2700000" algn="tl" rotWithShape="0">
              <a:srgbClr val="333333">
                <a:alpha val="65000"/>
              </a:srgbClr>
            </a:outerShdw>
          </a:effectLst>
        </p:spPr>
      </p:pic>
      <p:pic>
        <p:nvPicPr>
          <p:cNvPr id="7" name="Obraz 6" descr="Obraz zawierający tekst, zrzut ekranu, Czcionka, Strona internetowa&#10;&#10;Opis wygenerowany automatycznie">
            <a:extLst>
              <a:ext uri="{FF2B5EF4-FFF2-40B4-BE49-F238E27FC236}">
                <a16:creationId xmlns:a16="http://schemas.microsoft.com/office/drawing/2014/main" id="{5DDD30E2-F15A-12FA-84B8-67225797C36D}"/>
              </a:ext>
            </a:extLst>
          </p:cNvPr>
          <p:cNvPicPr>
            <a:picLocks noChangeAspect="1"/>
          </p:cNvPicPr>
          <p:nvPr/>
        </p:nvPicPr>
        <p:blipFill>
          <a:blip r:embed="rId5"/>
          <a:stretch>
            <a:fillRect/>
          </a:stretch>
        </p:blipFill>
        <p:spPr>
          <a:xfrm>
            <a:off x="8327925" y="0"/>
            <a:ext cx="3165231" cy="6858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465398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CE8E114-55D5-B414-D795-71B6652CD20D}"/>
              </a:ext>
            </a:extLst>
          </p:cNvPr>
          <p:cNvSpPr>
            <a:spLocks noGrp="1"/>
          </p:cNvSpPr>
          <p:nvPr>
            <p:ph type="title"/>
          </p:nvPr>
        </p:nvSpPr>
        <p:spPr>
          <a:xfrm>
            <a:off x="2231136" y="2834640"/>
            <a:ext cx="7729728" cy="1188720"/>
          </a:xfrm>
        </p:spPr>
        <p:txBody>
          <a:bodyPr/>
          <a:lstStyle/>
          <a:p>
            <a:r>
              <a:rPr lang="pl-PL" dirty="0"/>
              <a:t>ATAK NA KLIENTÓW ING</a:t>
            </a:r>
          </a:p>
        </p:txBody>
      </p:sp>
      <p:sp>
        <p:nvSpPr>
          <p:cNvPr id="3" name="Symbol zastępczy tekstu 2">
            <a:extLst>
              <a:ext uri="{FF2B5EF4-FFF2-40B4-BE49-F238E27FC236}">
                <a16:creationId xmlns:a16="http://schemas.microsoft.com/office/drawing/2014/main" id="{E1D5DBFC-124A-8E6F-ED37-83AC42EC4453}"/>
              </a:ext>
            </a:extLst>
          </p:cNvPr>
          <p:cNvSpPr>
            <a:spLocks noGrp="1"/>
          </p:cNvSpPr>
          <p:nvPr>
            <p:ph type="body" idx="1"/>
          </p:nvPr>
        </p:nvSpPr>
        <p:spPr/>
        <p:txBody>
          <a:bodyPr/>
          <a:lstStyle/>
          <a:p>
            <a:endParaRPr lang="pl-PL"/>
          </a:p>
        </p:txBody>
      </p:sp>
    </p:spTree>
    <p:extLst>
      <p:ext uri="{BB962C8B-B14F-4D97-AF65-F5344CB8AC3E}">
        <p14:creationId xmlns:p14="http://schemas.microsoft.com/office/powerpoint/2010/main" val="29742483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89"/>
        <p:cNvGrpSpPr/>
        <p:nvPr/>
      </p:nvGrpSpPr>
      <p:grpSpPr>
        <a:xfrm>
          <a:off x="0" y="0"/>
          <a:ext cx="0" cy="0"/>
          <a:chOff x="0" y="0"/>
          <a:chExt cx="0" cy="0"/>
        </a:xfrm>
      </p:grpSpPr>
      <p:pic>
        <p:nvPicPr>
          <p:cNvPr id="190" name="Google Shape;190;p27" descr="Obraz zawierający tekst&#10;&#10;Opis wygenerowany automatycznie"/>
          <p:cNvPicPr preferRelativeResize="0"/>
          <p:nvPr/>
        </p:nvPicPr>
        <p:blipFill rotWithShape="1">
          <a:blip r:embed="rId3">
            <a:alphaModFix/>
          </a:blip>
          <a:srcRect/>
          <a:stretch/>
        </p:blipFill>
        <p:spPr>
          <a:xfrm>
            <a:off x="3871595" y="684018"/>
            <a:ext cx="4448809" cy="5249332"/>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94"/>
        <p:cNvGrpSpPr/>
        <p:nvPr/>
      </p:nvGrpSpPr>
      <p:grpSpPr>
        <a:xfrm>
          <a:off x="0" y="0"/>
          <a:ext cx="0" cy="0"/>
          <a:chOff x="0" y="0"/>
          <a:chExt cx="0" cy="0"/>
        </a:xfrm>
      </p:grpSpPr>
      <p:pic>
        <p:nvPicPr>
          <p:cNvPr id="195" name="Google Shape;195;p28"/>
          <p:cNvPicPr preferRelativeResize="0"/>
          <p:nvPr/>
        </p:nvPicPr>
        <p:blipFill rotWithShape="1">
          <a:blip r:embed="rId3">
            <a:alphaModFix/>
          </a:blip>
          <a:srcRect b="9639"/>
          <a:stretch/>
        </p:blipFill>
        <p:spPr>
          <a:xfrm>
            <a:off x="1429903" y="804334"/>
            <a:ext cx="9332193" cy="5249332"/>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99"/>
        <p:cNvGrpSpPr/>
        <p:nvPr/>
      </p:nvGrpSpPr>
      <p:grpSpPr>
        <a:xfrm>
          <a:off x="0" y="0"/>
          <a:ext cx="0" cy="0"/>
          <a:chOff x="0" y="0"/>
          <a:chExt cx="0" cy="0"/>
        </a:xfrm>
      </p:grpSpPr>
      <p:pic>
        <p:nvPicPr>
          <p:cNvPr id="200" name="Google Shape;200;p29"/>
          <p:cNvPicPr preferRelativeResize="0"/>
          <p:nvPr/>
        </p:nvPicPr>
        <p:blipFill rotWithShape="1">
          <a:blip r:embed="rId3">
            <a:alphaModFix/>
          </a:blip>
          <a:srcRect/>
          <a:stretch/>
        </p:blipFill>
        <p:spPr>
          <a:xfrm>
            <a:off x="1946330" y="804334"/>
            <a:ext cx="8299339" cy="5249332"/>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04"/>
        <p:cNvGrpSpPr/>
        <p:nvPr/>
      </p:nvGrpSpPr>
      <p:grpSpPr>
        <a:xfrm>
          <a:off x="0" y="0"/>
          <a:ext cx="0" cy="0"/>
          <a:chOff x="0" y="0"/>
          <a:chExt cx="0" cy="0"/>
        </a:xfrm>
      </p:grpSpPr>
      <p:pic>
        <p:nvPicPr>
          <p:cNvPr id="205" name="Google Shape;205;p30" descr="Obraz zawierający tekst, osoba, zrzut ekranu&#10;&#10;Opis wygenerowany automatycznie"/>
          <p:cNvPicPr preferRelativeResize="0"/>
          <p:nvPr/>
        </p:nvPicPr>
        <p:blipFill rotWithShape="1">
          <a:blip r:embed="rId3">
            <a:alphaModFix/>
          </a:blip>
          <a:srcRect/>
          <a:stretch/>
        </p:blipFill>
        <p:spPr>
          <a:xfrm>
            <a:off x="1896534" y="804334"/>
            <a:ext cx="8398931" cy="5249332"/>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09"/>
        <p:cNvGrpSpPr/>
        <p:nvPr/>
      </p:nvGrpSpPr>
      <p:grpSpPr>
        <a:xfrm>
          <a:off x="0" y="0"/>
          <a:ext cx="0" cy="0"/>
          <a:chOff x="0" y="0"/>
          <a:chExt cx="0" cy="0"/>
        </a:xfrm>
      </p:grpSpPr>
      <p:pic>
        <p:nvPicPr>
          <p:cNvPr id="210" name="Google Shape;210;p31"/>
          <p:cNvPicPr preferRelativeResize="0"/>
          <p:nvPr/>
        </p:nvPicPr>
        <p:blipFill rotWithShape="1">
          <a:blip r:embed="rId3">
            <a:alphaModFix/>
          </a:blip>
          <a:srcRect r="-192" b="32484"/>
          <a:stretch/>
        </p:blipFill>
        <p:spPr>
          <a:xfrm>
            <a:off x="863600" y="804334"/>
            <a:ext cx="10454640" cy="4783666"/>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15"/>
        <p:cNvGrpSpPr/>
        <p:nvPr/>
      </p:nvGrpSpPr>
      <p:grpSpPr>
        <a:xfrm>
          <a:off x="0" y="0"/>
          <a:ext cx="0" cy="0"/>
          <a:chOff x="0" y="0"/>
          <a:chExt cx="0" cy="0"/>
        </a:xfrm>
      </p:grpSpPr>
      <p:pic>
        <p:nvPicPr>
          <p:cNvPr id="216" name="Google Shape;216;p32"/>
          <p:cNvPicPr preferRelativeResize="0"/>
          <p:nvPr/>
        </p:nvPicPr>
        <p:blipFill rotWithShape="1">
          <a:blip r:embed="rId3">
            <a:alphaModFix/>
          </a:blip>
          <a:srcRect l="1" r="-682" b="32484"/>
          <a:stretch/>
        </p:blipFill>
        <p:spPr>
          <a:xfrm>
            <a:off x="721360" y="804334"/>
            <a:ext cx="10830560" cy="4509346"/>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5"/>
          <p:cNvSpPr txBox="1">
            <a:spLocks noGrp="1"/>
          </p:cNvSpPr>
          <p:nvPr>
            <p:ph type="title"/>
          </p:nvPr>
        </p:nvSpPr>
        <p:spPr>
          <a:xfrm>
            <a:off x="1189702" y="1972712"/>
            <a:ext cx="10028904" cy="1979856"/>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t" anchorCtr="0">
            <a:normAutofit/>
          </a:bodyPr>
          <a:lstStyle/>
          <a:p>
            <a:pPr marL="0" lvl="0" indent="0" algn="ctr" rtl="0">
              <a:lnSpc>
                <a:spcPct val="90000"/>
              </a:lnSpc>
              <a:spcBef>
                <a:spcPts val="0"/>
              </a:spcBef>
              <a:spcAft>
                <a:spcPts val="0"/>
              </a:spcAft>
              <a:buClr>
                <a:srgbClr val="262626"/>
              </a:buClr>
              <a:buSzPct val="100000"/>
              <a:buFont typeface="Gill Sans"/>
              <a:buNone/>
            </a:pPr>
            <a:r>
              <a:rPr lang="pl-PL" sz="4800" dirty="0"/>
              <a:t>ZASADY BEZPIECZNEGO KORZYSTANIA Z INTERNETU</a:t>
            </a:r>
            <a:endParaRPr sz="4400" dirty="0"/>
          </a:p>
          <a:p>
            <a:pPr marL="0" lvl="0" indent="0" algn="ctr" rtl="0">
              <a:lnSpc>
                <a:spcPct val="90000"/>
              </a:lnSpc>
              <a:spcBef>
                <a:spcPts val="0"/>
              </a:spcBef>
              <a:spcAft>
                <a:spcPts val="0"/>
              </a:spcAft>
              <a:buClr>
                <a:srgbClr val="262626"/>
              </a:buClr>
              <a:buSzPct val="100000"/>
              <a:buFont typeface="Gill Sans"/>
              <a:buNone/>
            </a:pPr>
            <a:endParaRPr dirty="0"/>
          </a:p>
        </p:txBody>
      </p:sp>
      <p:sp>
        <p:nvSpPr>
          <p:cNvPr id="3" name="Symbol zastępczy tekstu 2">
            <a:extLst>
              <a:ext uri="{FF2B5EF4-FFF2-40B4-BE49-F238E27FC236}">
                <a16:creationId xmlns:a16="http://schemas.microsoft.com/office/drawing/2014/main" id="{C0989FF1-E4DD-D3F3-40FF-202332EA9C25}"/>
              </a:ext>
            </a:extLst>
          </p:cNvPr>
          <p:cNvSpPr>
            <a:spLocks noGrp="1"/>
          </p:cNvSpPr>
          <p:nvPr>
            <p:ph type="body" idx="1"/>
          </p:nvPr>
        </p:nvSpPr>
        <p:spPr/>
        <p:txBody>
          <a:bodyPr/>
          <a:lstStyle/>
          <a:p>
            <a:endParaRPr lang="pl-PL" dirty="0"/>
          </a:p>
        </p:txBody>
      </p:sp>
    </p:spTree>
    <p:extLst>
      <p:ext uri="{BB962C8B-B14F-4D97-AF65-F5344CB8AC3E}">
        <p14:creationId xmlns:p14="http://schemas.microsoft.com/office/powerpoint/2010/main" val="667006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C0B1A30-F851-4BB0-5C23-B61FC7F05459}"/>
              </a:ext>
            </a:extLst>
          </p:cNvPr>
          <p:cNvSpPr>
            <a:spLocks noGrp="1"/>
          </p:cNvSpPr>
          <p:nvPr>
            <p:ph type="title"/>
          </p:nvPr>
        </p:nvSpPr>
        <p:spPr>
          <a:xfrm>
            <a:off x="3523889" y="198539"/>
            <a:ext cx="5144222" cy="1188720"/>
          </a:xfrm>
        </p:spPr>
        <p:txBody>
          <a:bodyPr/>
          <a:lstStyle/>
          <a:p>
            <a:r>
              <a:rPr lang="pl-PL" dirty="0"/>
              <a:t>BĄDŹ CZUJNY</a:t>
            </a:r>
          </a:p>
        </p:txBody>
      </p:sp>
      <p:sp>
        <p:nvSpPr>
          <p:cNvPr id="3" name="Symbol zastępczy tekstu 2">
            <a:extLst>
              <a:ext uri="{FF2B5EF4-FFF2-40B4-BE49-F238E27FC236}">
                <a16:creationId xmlns:a16="http://schemas.microsoft.com/office/drawing/2014/main" id="{4FBC5AD8-BD23-07D9-1F08-189690F8CA62}"/>
              </a:ext>
            </a:extLst>
          </p:cNvPr>
          <p:cNvSpPr>
            <a:spLocks noGrp="1"/>
          </p:cNvSpPr>
          <p:nvPr>
            <p:ph type="body" idx="1"/>
          </p:nvPr>
        </p:nvSpPr>
        <p:spPr/>
        <p:txBody>
          <a:bodyPr/>
          <a:lstStyle/>
          <a:p>
            <a:endParaRPr lang="pl-PL"/>
          </a:p>
        </p:txBody>
      </p:sp>
      <p:pic>
        <p:nvPicPr>
          <p:cNvPr id="3074" name="Picture 2" descr="Internet śmieje się z łańcuszka na Facebooku. Wyjaśniamy, o co chodzi -  Kobieta">
            <a:extLst>
              <a:ext uri="{FF2B5EF4-FFF2-40B4-BE49-F238E27FC236}">
                <a16:creationId xmlns:a16="http://schemas.microsoft.com/office/drawing/2014/main" id="{B3021376-2C48-32DB-F870-14EF8E7FAA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8040" y="1683477"/>
            <a:ext cx="9875920" cy="5011115"/>
          </a:xfrm>
          <a:prstGeom prst="rect">
            <a:avLst/>
          </a:prstGeom>
          <a:noFill/>
          <a:extLst>
            <a:ext uri="{909E8E84-426E-40DD-AFC4-6F175D3DCCD1}">
              <a14:hiddenFill xmlns:a14="http://schemas.microsoft.com/office/drawing/2010/main">
                <a:solidFill>
                  <a:srgbClr val="FFFFFF"/>
                </a:solidFill>
              </a14:hiddenFill>
            </a:ext>
          </a:extLst>
        </p:spPr>
      </p:pic>
      <p:sp>
        <p:nvSpPr>
          <p:cNvPr id="10" name="Znak mnożenia 9">
            <a:extLst>
              <a:ext uri="{FF2B5EF4-FFF2-40B4-BE49-F238E27FC236}">
                <a16:creationId xmlns:a16="http://schemas.microsoft.com/office/drawing/2014/main" id="{2FEDE70A-B3C5-5BF7-1152-7865A6D41DA9}"/>
              </a:ext>
            </a:extLst>
          </p:cNvPr>
          <p:cNvSpPr/>
          <p:nvPr/>
        </p:nvSpPr>
        <p:spPr>
          <a:xfrm>
            <a:off x="-2656974" y="330890"/>
            <a:ext cx="17505948" cy="7391238"/>
          </a:xfrm>
          <a:prstGeom prst="mathMultiply">
            <a:avLst/>
          </a:prstGeom>
          <a:solidFill>
            <a:srgbClr val="C0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l-PL" dirty="0">
              <a:ln>
                <a:solidFill>
                  <a:srgbClr val="C00000"/>
                </a:solidFill>
              </a:ln>
              <a:solidFill>
                <a:srgbClr val="C00000"/>
              </a:solidFill>
            </a:endParaRPr>
          </a:p>
        </p:txBody>
      </p:sp>
    </p:spTree>
    <p:extLst>
      <p:ext uri="{BB962C8B-B14F-4D97-AF65-F5344CB8AC3E}">
        <p14:creationId xmlns:p14="http://schemas.microsoft.com/office/powerpoint/2010/main" val="40349296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pl-PL"/>
              <a:t>BEZPIECZEŃSTWO </a:t>
            </a:r>
            <a:endParaRPr/>
          </a:p>
        </p:txBody>
      </p:sp>
      <p:sp>
        <p:nvSpPr>
          <p:cNvPr id="132" name="Google Shape;132;p19"/>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p>
            <a:pPr marL="228600" lvl="0" indent="-228600" algn="l" rtl="0">
              <a:lnSpc>
                <a:spcPct val="100000"/>
              </a:lnSpc>
              <a:spcBef>
                <a:spcPts val="0"/>
              </a:spcBef>
              <a:spcAft>
                <a:spcPts val="0"/>
              </a:spcAft>
              <a:buSzPts val="2400"/>
              <a:buChar char="•"/>
            </a:pPr>
            <a:r>
              <a:rPr lang="pl-PL" sz="2800" dirty="0"/>
              <a:t>Stan w którym jednostka, grupa społeczna, organizacja, państwo nie odczuwa zagrożenia swego istnienia lub podstawowych interesów; sytuacja w której występują formalne, instytucjonalne i praktyczne gwarancje ochrony.</a:t>
            </a:r>
            <a:endParaRPr sz="28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F5C747D6-6A08-AB06-60A8-317515670F8A}"/>
              </a:ext>
            </a:extLst>
          </p:cNvPr>
          <p:cNvSpPr>
            <a:spLocks noGrp="1"/>
          </p:cNvSpPr>
          <p:nvPr>
            <p:ph type="title"/>
          </p:nvPr>
        </p:nvSpPr>
        <p:spPr>
          <a:xfrm>
            <a:off x="3040834" y="162183"/>
            <a:ext cx="6190969" cy="1188720"/>
          </a:xfrm>
        </p:spPr>
        <p:txBody>
          <a:bodyPr/>
          <a:lstStyle/>
          <a:p>
            <a:r>
              <a:rPr lang="pl-PL" dirty="0"/>
              <a:t>PAMIĘTAJ O TYM!</a:t>
            </a:r>
          </a:p>
        </p:txBody>
      </p:sp>
      <p:sp>
        <p:nvSpPr>
          <p:cNvPr id="3" name="Symbol zastępczy tekstu 2">
            <a:extLst>
              <a:ext uri="{FF2B5EF4-FFF2-40B4-BE49-F238E27FC236}">
                <a16:creationId xmlns:a16="http://schemas.microsoft.com/office/drawing/2014/main" id="{7CC31BA0-2FDC-CA5E-EFD5-58A7C8D7757F}"/>
              </a:ext>
            </a:extLst>
          </p:cNvPr>
          <p:cNvSpPr>
            <a:spLocks noGrp="1"/>
          </p:cNvSpPr>
          <p:nvPr>
            <p:ph type="body" idx="1"/>
          </p:nvPr>
        </p:nvSpPr>
        <p:spPr/>
        <p:txBody>
          <a:bodyPr/>
          <a:lstStyle/>
          <a:p>
            <a:endParaRPr lang="pl-PL"/>
          </a:p>
        </p:txBody>
      </p:sp>
      <p:pic>
        <p:nvPicPr>
          <p:cNvPr id="4" name="Google Shape;161;p23" descr="Obraz zawierający tekst&#10;&#10;Opis wygenerowany automatycznie">
            <a:extLst>
              <a:ext uri="{FF2B5EF4-FFF2-40B4-BE49-F238E27FC236}">
                <a16:creationId xmlns:a16="http://schemas.microsoft.com/office/drawing/2014/main" id="{4FC97A89-D9FF-D8E4-C3D1-9FCF70AF4B6C}"/>
              </a:ext>
            </a:extLst>
          </p:cNvPr>
          <p:cNvPicPr preferRelativeResize="0"/>
          <p:nvPr/>
        </p:nvPicPr>
        <p:blipFill rotWithShape="1">
          <a:blip r:embed="rId2">
            <a:alphaModFix/>
          </a:blip>
          <a:srcRect/>
          <a:stretch/>
        </p:blipFill>
        <p:spPr>
          <a:xfrm>
            <a:off x="2013711" y="1476521"/>
            <a:ext cx="8245214" cy="5219296"/>
          </a:xfrm>
          <a:prstGeom prst="rect">
            <a:avLst/>
          </a:prstGeom>
          <a:noFill/>
          <a:ln>
            <a:noFill/>
          </a:ln>
        </p:spPr>
      </p:pic>
    </p:spTree>
    <p:extLst>
      <p:ext uri="{BB962C8B-B14F-4D97-AF65-F5344CB8AC3E}">
        <p14:creationId xmlns:p14="http://schemas.microsoft.com/office/powerpoint/2010/main" val="29236521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F5C747D6-6A08-AB06-60A8-317515670F8A}"/>
              </a:ext>
            </a:extLst>
          </p:cNvPr>
          <p:cNvSpPr>
            <a:spLocks noGrp="1"/>
          </p:cNvSpPr>
          <p:nvPr>
            <p:ph type="title"/>
          </p:nvPr>
        </p:nvSpPr>
        <p:spPr>
          <a:xfrm>
            <a:off x="249294" y="127226"/>
            <a:ext cx="6190969" cy="1188720"/>
          </a:xfrm>
        </p:spPr>
        <p:txBody>
          <a:bodyPr/>
          <a:lstStyle/>
          <a:p>
            <a:r>
              <a:rPr lang="pl-PL" dirty="0"/>
              <a:t>PAMIĘTAJ O TYM!</a:t>
            </a:r>
          </a:p>
        </p:txBody>
      </p:sp>
      <p:sp>
        <p:nvSpPr>
          <p:cNvPr id="3" name="Symbol zastępczy tekstu 2">
            <a:extLst>
              <a:ext uri="{FF2B5EF4-FFF2-40B4-BE49-F238E27FC236}">
                <a16:creationId xmlns:a16="http://schemas.microsoft.com/office/drawing/2014/main" id="{7CC31BA0-2FDC-CA5E-EFD5-58A7C8D7757F}"/>
              </a:ext>
            </a:extLst>
          </p:cNvPr>
          <p:cNvSpPr>
            <a:spLocks noGrp="1"/>
          </p:cNvSpPr>
          <p:nvPr>
            <p:ph type="body" idx="1"/>
          </p:nvPr>
        </p:nvSpPr>
        <p:spPr/>
        <p:txBody>
          <a:bodyPr/>
          <a:lstStyle/>
          <a:p>
            <a:endParaRPr lang="pl-PL"/>
          </a:p>
        </p:txBody>
      </p:sp>
      <p:pic>
        <p:nvPicPr>
          <p:cNvPr id="6" name="Obraz 5" descr="Obraz zawierający tekst, zrzut ekranu, Czcionka, numer&#10;&#10;Opis wygenerowany automatycznie">
            <a:extLst>
              <a:ext uri="{FF2B5EF4-FFF2-40B4-BE49-F238E27FC236}">
                <a16:creationId xmlns:a16="http://schemas.microsoft.com/office/drawing/2014/main" id="{98732F03-9F51-4B34-FA27-B1885B19AC4F}"/>
              </a:ext>
            </a:extLst>
          </p:cNvPr>
          <p:cNvPicPr>
            <a:picLocks noChangeAspect="1"/>
          </p:cNvPicPr>
          <p:nvPr/>
        </p:nvPicPr>
        <p:blipFill>
          <a:blip r:embed="rId2"/>
          <a:stretch>
            <a:fillRect/>
          </a:stretch>
        </p:blipFill>
        <p:spPr>
          <a:xfrm>
            <a:off x="3953419" y="1590266"/>
            <a:ext cx="4551868" cy="4889971"/>
          </a:xfrm>
          <a:prstGeom prst="rect">
            <a:avLst/>
          </a:prstGeom>
        </p:spPr>
      </p:pic>
      <p:pic>
        <p:nvPicPr>
          <p:cNvPr id="8" name="Obraz 7" descr="Obraz zawierający tekst, człowiek, ubrania, zrzut ekranu&#10;&#10;Opis wygenerowany automatycznie">
            <a:extLst>
              <a:ext uri="{FF2B5EF4-FFF2-40B4-BE49-F238E27FC236}">
                <a16:creationId xmlns:a16="http://schemas.microsoft.com/office/drawing/2014/main" id="{CDC96121-1894-FEDB-6A30-7A0C017B3D21}"/>
              </a:ext>
            </a:extLst>
          </p:cNvPr>
          <p:cNvPicPr>
            <a:picLocks noChangeAspect="1"/>
          </p:cNvPicPr>
          <p:nvPr/>
        </p:nvPicPr>
        <p:blipFill rotWithShape="1">
          <a:blip r:embed="rId3"/>
          <a:srcRect l="1807" r="4689" b="14879"/>
          <a:stretch/>
        </p:blipFill>
        <p:spPr>
          <a:xfrm>
            <a:off x="249294" y="1590266"/>
            <a:ext cx="3581400" cy="4185694"/>
          </a:xfrm>
          <a:prstGeom prst="rect">
            <a:avLst/>
          </a:prstGeom>
        </p:spPr>
      </p:pic>
      <p:pic>
        <p:nvPicPr>
          <p:cNvPr id="10" name="Obraz 9" descr="Obraz zawierający elektronika, tekst, zrzut ekranu, multimedia&#10;&#10;Opis wygenerowany automatycznie">
            <a:extLst>
              <a:ext uri="{FF2B5EF4-FFF2-40B4-BE49-F238E27FC236}">
                <a16:creationId xmlns:a16="http://schemas.microsoft.com/office/drawing/2014/main" id="{D8AEC457-8B79-6769-A3F5-4A124D4BB095}"/>
              </a:ext>
            </a:extLst>
          </p:cNvPr>
          <p:cNvPicPr>
            <a:picLocks noChangeAspect="1"/>
          </p:cNvPicPr>
          <p:nvPr/>
        </p:nvPicPr>
        <p:blipFill rotWithShape="1">
          <a:blip r:embed="rId4"/>
          <a:srcRect t="5161" b="15650"/>
          <a:stretch/>
        </p:blipFill>
        <p:spPr>
          <a:xfrm>
            <a:off x="8610857" y="672681"/>
            <a:ext cx="3389723" cy="5807556"/>
          </a:xfrm>
          <a:prstGeom prst="rect">
            <a:avLst/>
          </a:prstGeom>
        </p:spPr>
      </p:pic>
      <mc:AlternateContent xmlns:mc="http://schemas.openxmlformats.org/markup-compatibility/2006" xmlns:p14="http://schemas.microsoft.com/office/powerpoint/2010/main">
        <mc:Choice Requires="p14">
          <p:contentPart p14:bwMode="auto" r:id="rId5">
            <p14:nvContentPartPr>
              <p14:cNvPr id="11" name="Pismo odręczne 10">
                <a:extLst>
                  <a:ext uri="{FF2B5EF4-FFF2-40B4-BE49-F238E27FC236}">
                    <a16:creationId xmlns:a16="http://schemas.microsoft.com/office/drawing/2014/main" id="{D9813141-25FB-E7AE-C32F-EC674DB653AA}"/>
                  </a:ext>
                </a:extLst>
              </p14:cNvPr>
              <p14:cNvContentPartPr/>
              <p14:nvPr/>
            </p14:nvContentPartPr>
            <p14:xfrm>
              <a:off x="615600" y="2151720"/>
              <a:ext cx="146880" cy="24840"/>
            </p14:xfrm>
          </p:contentPart>
        </mc:Choice>
        <mc:Fallback xmlns="">
          <p:pic>
            <p:nvPicPr>
              <p:cNvPr id="11" name="Pismo odręczne 10">
                <a:extLst>
                  <a:ext uri="{FF2B5EF4-FFF2-40B4-BE49-F238E27FC236}">
                    <a16:creationId xmlns:a16="http://schemas.microsoft.com/office/drawing/2014/main" id="{D9813141-25FB-E7AE-C32F-EC674DB653AA}"/>
                  </a:ext>
                </a:extLst>
              </p:cNvPr>
              <p:cNvPicPr/>
              <p:nvPr/>
            </p:nvPicPr>
            <p:blipFill>
              <a:blip r:embed="rId6"/>
              <a:stretch>
                <a:fillRect/>
              </a:stretch>
            </p:blipFill>
            <p:spPr>
              <a:xfrm>
                <a:off x="552600" y="2088720"/>
                <a:ext cx="272520" cy="1504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2" name="Pismo odręczne 11">
                <a:extLst>
                  <a:ext uri="{FF2B5EF4-FFF2-40B4-BE49-F238E27FC236}">
                    <a16:creationId xmlns:a16="http://schemas.microsoft.com/office/drawing/2014/main" id="{C0CE6734-2518-3985-5B8F-90B8FFCB6066}"/>
                  </a:ext>
                </a:extLst>
              </p14:cNvPr>
              <p14:cNvContentPartPr/>
              <p14:nvPr/>
            </p14:nvContentPartPr>
            <p14:xfrm>
              <a:off x="-761880" y="3383160"/>
              <a:ext cx="360" cy="360"/>
            </p14:xfrm>
          </p:contentPart>
        </mc:Choice>
        <mc:Fallback xmlns="">
          <p:pic>
            <p:nvPicPr>
              <p:cNvPr id="12" name="Pismo odręczne 11">
                <a:extLst>
                  <a:ext uri="{FF2B5EF4-FFF2-40B4-BE49-F238E27FC236}">
                    <a16:creationId xmlns:a16="http://schemas.microsoft.com/office/drawing/2014/main" id="{C0CE6734-2518-3985-5B8F-90B8FFCB6066}"/>
                  </a:ext>
                </a:extLst>
              </p:cNvPr>
              <p:cNvPicPr/>
              <p:nvPr/>
            </p:nvPicPr>
            <p:blipFill>
              <a:blip r:embed="rId8"/>
              <a:stretch>
                <a:fillRect/>
              </a:stretch>
            </p:blipFill>
            <p:spPr>
              <a:xfrm>
                <a:off x="-824880" y="3320160"/>
                <a:ext cx="126000" cy="126000"/>
              </a:xfrm>
              <a:prstGeom prst="rect">
                <a:avLst/>
              </a:prstGeom>
            </p:spPr>
          </p:pic>
        </mc:Fallback>
      </mc:AlternateContent>
    </p:spTree>
    <p:extLst>
      <p:ext uri="{BB962C8B-B14F-4D97-AF65-F5344CB8AC3E}">
        <p14:creationId xmlns:p14="http://schemas.microsoft.com/office/powerpoint/2010/main" val="32818813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47F2FE0-BBC5-8581-4E47-6181EBC147C1}"/>
              </a:ext>
            </a:extLst>
          </p:cNvPr>
          <p:cNvSpPr>
            <a:spLocks noGrp="1"/>
          </p:cNvSpPr>
          <p:nvPr>
            <p:ph type="title"/>
          </p:nvPr>
        </p:nvSpPr>
        <p:spPr>
          <a:xfrm>
            <a:off x="749438" y="436405"/>
            <a:ext cx="4415471" cy="1352964"/>
          </a:xfrm>
        </p:spPr>
        <p:txBody>
          <a:bodyPr/>
          <a:lstStyle/>
          <a:p>
            <a:r>
              <a:rPr lang="pl-PL" dirty="0"/>
              <a:t>UŻYWAJ SILNYCH HASEŁ</a:t>
            </a:r>
          </a:p>
        </p:txBody>
      </p:sp>
      <p:sp>
        <p:nvSpPr>
          <p:cNvPr id="3" name="Symbol zastępczy tekstu 2">
            <a:extLst>
              <a:ext uri="{FF2B5EF4-FFF2-40B4-BE49-F238E27FC236}">
                <a16:creationId xmlns:a16="http://schemas.microsoft.com/office/drawing/2014/main" id="{3C2679DC-7E12-3809-9784-33B36CA13DCD}"/>
              </a:ext>
            </a:extLst>
          </p:cNvPr>
          <p:cNvSpPr>
            <a:spLocks noGrp="1"/>
          </p:cNvSpPr>
          <p:nvPr>
            <p:ph type="body" idx="1"/>
          </p:nvPr>
        </p:nvSpPr>
        <p:spPr/>
        <p:txBody>
          <a:bodyPr/>
          <a:lstStyle/>
          <a:p>
            <a:endParaRPr lang="pl-PL" dirty="0"/>
          </a:p>
        </p:txBody>
      </p:sp>
      <p:pic>
        <p:nvPicPr>
          <p:cNvPr id="2050" name="Picture 2" descr="r/memes - You need a strong, unique password for EVERY account">
            <a:extLst>
              <a:ext uri="{FF2B5EF4-FFF2-40B4-BE49-F238E27FC236}">
                <a16:creationId xmlns:a16="http://schemas.microsoft.com/office/drawing/2014/main" id="{A6D1D889-DBEB-CD7C-8052-CB34540024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8032" y="436405"/>
            <a:ext cx="5987845" cy="598784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Your password is incorrect : r/memes">
            <a:extLst>
              <a:ext uri="{FF2B5EF4-FFF2-40B4-BE49-F238E27FC236}">
                <a16:creationId xmlns:a16="http://schemas.microsoft.com/office/drawing/2014/main" id="{C61EC83F-9095-D52C-584E-FE173EACAE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438" y="1976290"/>
            <a:ext cx="4275632" cy="4429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63563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9A380C05-445C-D035-0A4F-848865ADB2DE}"/>
              </a:ext>
            </a:extLst>
          </p:cNvPr>
          <p:cNvSpPr>
            <a:spLocks noGrp="1"/>
          </p:cNvSpPr>
          <p:nvPr>
            <p:ph type="title"/>
          </p:nvPr>
        </p:nvSpPr>
        <p:spPr>
          <a:xfrm>
            <a:off x="2231135" y="311111"/>
            <a:ext cx="7729728" cy="1188720"/>
          </a:xfrm>
        </p:spPr>
        <p:txBody>
          <a:bodyPr/>
          <a:lstStyle/>
          <a:p>
            <a:r>
              <a:rPr lang="pl-PL" dirty="0"/>
              <a:t>WERYFIKUJ OTRZYMYWANE WIADOMOŚCI</a:t>
            </a:r>
          </a:p>
        </p:txBody>
      </p:sp>
      <p:sp>
        <p:nvSpPr>
          <p:cNvPr id="3" name="Symbol zastępczy tekstu 2">
            <a:extLst>
              <a:ext uri="{FF2B5EF4-FFF2-40B4-BE49-F238E27FC236}">
                <a16:creationId xmlns:a16="http://schemas.microsoft.com/office/drawing/2014/main" id="{A5A4FA2B-CB50-099C-8218-D7B5BA125387}"/>
              </a:ext>
            </a:extLst>
          </p:cNvPr>
          <p:cNvSpPr>
            <a:spLocks noGrp="1"/>
          </p:cNvSpPr>
          <p:nvPr>
            <p:ph type="body" idx="1"/>
          </p:nvPr>
        </p:nvSpPr>
        <p:spPr/>
        <p:txBody>
          <a:bodyPr/>
          <a:lstStyle/>
          <a:p>
            <a:endParaRPr lang="pl-PL"/>
          </a:p>
        </p:txBody>
      </p:sp>
      <p:pic>
        <p:nvPicPr>
          <p:cNvPr id="4098" name="Picture 2" descr="CyberSecurity Memes and Phishing Memes of 2023">
            <a:extLst>
              <a:ext uri="{FF2B5EF4-FFF2-40B4-BE49-F238E27FC236}">
                <a16:creationId xmlns:a16="http://schemas.microsoft.com/office/drawing/2014/main" id="{1205460F-C1B6-79AC-058D-875A06B950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31882" y="1795011"/>
            <a:ext cx="5328235" cy="48797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68621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50"/>
        <p:cNvGrpSpPr/>
        <p:nvPr/>
      </p:nvGrpSpPr>
      <p:grpSpPr>
        <a:xfrm>
          <a:off x="0" y="0"/>
          <a:ext cx="0" cy="0"/>
          <a:chOff x="0" y="0"/>
          <a:chExt cx="0" cy="0"/>
        </a:xfrm>
      </p:grpSpPr>
      <p:sp>
        <p:nvSpPr>
          <p:cNvPr id="251" name="Google Shape;251;p37"/>
          <p:cNvSpPr txBox="1">
            <a:spLocks noGrp="1"/>
          </p:cNvSpPr>
          <p:nvPr>
            <p:ph type="title"/>
          </p:nvPr>
        </p:nvSpPr>
        <p:spPr>
          <a:xfrm>
            <a:off x="804672" y="2243828"/>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rmAutofit/>
          </a:bodyPr>
          <a:lstStyle/>
          <a:p>
            <a:pPr marL="0" lvl="0" indent="0" algn="ctr" rtl="0">
              <a:lnSpc>
                <a:spcPct val="90000"/>
              </a:lnSpc>
              <a:spcBef>
                <a:spcPts val="0"/>
              </a:spcBef>
              <a:spcAft>
                <a:spcPts val="0"/>
              </a:spcAft>
              <a:buClr>
                <a:srgbClr val="262626"/>
              </a:buClr>
              <a:buSzPts val="2200"/>
              <a:buFont typeface="Gill Sans"/>
              <a:buNone/>
            </a:pPr>
            <a:r>
              <a:rPr lang="pl-PL"/>
              <a:t>ŹRÓDŁA</a:t>
            </a:r>
            <a:endParaRPr/>
          </a:p>
        </p:txBody>
      </p:sp>
      <p:sp>
        <p:nvSpPr>
          <p:cNvPr id="252" name="Google Shape;252;p37"/>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100000"/>
              </a:lnSpc>
              <a:spcBef>
                <a:spcPts val="0"/>
              </a:spcBef>
              <a:spcAft>
                <a:spcPts val="0"/>
              </a:spcAft>
              <a:buSzPts val="2800"/>
              <a:buChar char="•"/>
            </a:pPr>
            <a:r>
              <a:rPr lang="pl-PL" sz="2800" u="sng" dirty="0">
                <a:solidFill>
                  <a:schemeClr val="hlink"/>
                </a:solidFill>
                <a:hlinkClick r:id="rId3"/>
              </a:rPr>
              <a:t>https://niebezpiecznik.pl/</a:t>
            </a:r>
            <a:endParaRPr sz="2800" dirty="0"/>
          </a:p>
          <a:p>
            <a:pPr marL="228600" lvl="0" indent="-228600" algn="l" rtl="0">
              <a:lnSpc>
                <a:spcPct val="100000"/>
              </a:lnSpc>
              <a:spcBef>
                <a:spcPts val="1000"/>
              </a:spcBef>
              <a:spcAft>
                <a:spcPts val="0"/>
              </a:spcAft>
              <a:buSzPts val="2800"/>
              <a:buChar char="•"/>
            </a:pPr>
            <a:r>
              <a:rPr lang="pl-PL" sz="2800" u="sng" dirty="0">
                <a:solidFill>
                  <a:schemeClr val="hlink"/>
                </a:solidFill>
                <a:hlinkClick r:id="rId4"/>
              </a:rPr>
              <a:t>https://www.ing.pl/o-banku</a:t>
            </a:r>
            <a:endParaRPr sz="2800" dirty="0"/>
          </a:p>
          <a:p>
            <a:pPr marL="228600" lvl="0" indent="-228600" algn="l" rtl="0">
              <a:lnSpc>
                <a:spcPct val="100000"/>
              </a:lnSpc>
              <a:spcBef>
                <a:spcPts val="1000"/>
              </a:spcBef>
              <a:spcAft>
                <a:spcPts val="0"/>
              </a:spcAft>
              <a:buSzPts val="2800"/>
              <a:buChar char="•"/>
            </a:pPr>
            <a:r>
              <a:rPr lang="pl-PL" sz="2800" u="sng" dirty="0">
                <a:solidFill>
                  <a:schemeClr val="hlink"/>
                </a:solidFill>
                <a:hlinkClick r:id="rId5"/>
              </a:rPr>
              <a:t>https://nety.pl/cyberbezpieczenstwo/</a:t>
            </a:r>
            <a:endParaRPr sz="2800" dirty="0"/>
          </a:p>
          <a:p>
            <a:pPr marL="228600" lvl="0" indent="-228600" algn="l" rtl="0">
              <a:lnSpc>
                <a:spcPct val="100000"/>
              </a:lnSpc>
              <a:spcBef>
                <a:spcPts val="1000"/>
              </a:spcBef>
              <a:spcAft>
                <a:spcPts val="0"/>
              </a:spcAft>
              <a:buSzPts val="2800"/>
              <a:buChar char="•"/>
            </a:pPr>
            <a:r>
              <a:rPr lang="pl-PL" sz="2800" u="sng" dirty="0">
                <a:solidFill>
                  <a:schemeClr val="hlink"/>
                </a:solidFill>
                <a:hlinkClick r:id="rId6"/>
              </a:rPr>
              <a:t>https://pl.wikipedia.org/wiki</a:t>
            </a:r>
            <a:endParaRPr sz="2800" dirty="0"/>
          </a:p>
          <a:p>
            <a:pPr marL="228600" lvl="0" indent="-228600" algn="l" rtl="0">
              <a:lnSpc>
                <a:spcPct val="100000"/>
              </a:lnSpc>
              <a:spcBef>
                <a:spcPts val="1000"/>
              </a:spcBef>
              <a:spcAft>
                <a:spcPts val="0"/>
              </a:spcAft>
              <a:buSzPts val="2800"/>
              <a:buChar char="•"/>
            </a:pPr>
            <a:r>
              <a:rPr lang="pl-PL" sz="2800" u="sng" dirty="0">
                <a:solidFill>
                  <a:schemeClr val="hlink"/>
                </a:solidFill>
                <a:hlinkClick r:id="rId7"/>
              </a:rPr>
              <a:t>https://www.komputerswiat.pl/aktualnosci/bezpieczenstwo</a:t>
            </a:r>
            <a:endParaRPr lang="pl-PL" sz="2800" u="sng" dirty="0">
              <a:solidFill>
                <a:schemeClr val="hlink"/>
              </a:solidFill>
            </a:endParaRPr>
          </a:p>
          <a:p>
            <a:pPr marL="228600" lvl="0" indent="-228600" algn="l" rtl="0">
              <a:lnSpc>
                <a:spcPct val="100000"/>
              </a:lnSpc>
              <a:spcBef>
                <a:spcPts val="1000"/>
              </a:spcBef>
              <a:spcAft>
                <a:spcPts val="0"/>
              </a:spcAft>
              <a:buSzPts val="2800"/>
              <a:buChar char="•"/>
            </a:pPr>
            <a:r>
              <a:rPr lang="pl-PL" sz="2800" dirty="0">
                <a:hlinkClick r:id="rId8"/>
              </a:rPr>
              <a:t>https://4fun.tv/news/will-smith-oszustwo-chelm-35-latka-stracila-kilkadziesiat-tysiecy</a:t>
            </a:r>
            <a:endParaRPr lang="pl-PL" sz="2800" dirty="0"/>
          </a:p>
          <a:p>
            <a:pPr marL="228600" lvl="0" indent="-228600" algn="l" rtl="0">
              <a:lnSpc>
                <a:spcPct val="100000"/>
              </a:lnSpc>
              <a:spcBef>
                <a:spcPts val="1000"/>
              </a:spcBef>
              <a:spcAft>
                <a:spcPts val="0"/>
              </a:spcAft>
              <a:buSzPts val="2800"/>
              <a:buChar char="•"/>
            </a:pPr>
            <a:r>
              <a:rPr lang="pl-PL" sz="2800" dirty="0">
                <a:hlinkClick r:id="rId9"/>
              </a:rPr>
              <a:t>https://zabrze.policja.gov.pl/k29/informacje/wiadomosci/335405,Nie-daj-sie-oszukac-sprzedajac-cos-w-internecie.html</a:t>
            </a:r>
            <a:endParaRPr lang="pl-PL" sz="2800" dirty="0"/>
          </a:p>
          <a:p>
            <a:pPr marL="228600" lvl="0" indent="-228600" algn="l" rtl="0">
              <a:lnSpc>
                <a:spcPct val="100000"/>
              </a:lnSpc>
              <a:spcBef>
                <a:spcPts val="1000"/>
              </a:spcBef>
              <a:spcAft>
                <a:spcPts val="0"/>
              </a:spcAft>
              <a:buSzPts val="2800"/>
              <a:buChar char="•"/>
            </a:pPr>
            <a:endParaRPr sz="2800" dirty="0"/>
          </a:p>
          <a:p>
            <a:pPr marL="228600" lvl="0" indent="-107950" algn="l" rtl="0">
              <a:lnSpc>
                <a:spcPct val="100000"/>
              </a:lnSpc>
              <a:spcBef>
                <a:spcPts val="1000"/>
              </a:spcBef>
              <a:spcAft>
                <a:spcPts val="0"/>
              </a:spcAft>
              <a:buSzPts val="1900"/>
              <a:buNone/>
            </a:pPr>
            <a:endParaRPr dirty="0"/>
          </a:p>
        </p:txBody>
      </p:sp>
      <p:sp>
        <p:nvSpPr>
          <p:cNvPr id="253" name="Google Shape;253;p37"/>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normAutofit/>
          </a:bodyPr>
          <a:lstStyle/>
          <a:p>
            <a:pPr marL="0" lvl="0" indent="0" algn="ctr" rtl="0">
              <a:lnSpc>
                <a:spcPct val="100000"/>
              </a:lnSpc>
              <a:spcBef>
                <a:spcPts val="0"/>
              </a:spcBef>
              <a:spcAft>
                <a:spcPts val="0"/>
              </a:spcAft>
              <a:buSzPts val="1500"/>
              <a:buNone/>
            </a:pPr>
            <a:endParaRP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0"/>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pl-PL" dirty="0"/>
              <a:t>INFORMACJA</a:t>
            </a:r>
            <a:endParaRPr dirty="0"/>
          </a:p>
        </p:txBody>
      </p:sp>
      <p:sp>
        <p:nvSpPr>
          <p:cNvPr id="139" name="Google Shape;139;p20"/>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p>
            <a:pPr marL="228600" lvl="0" indent="-228600" algn="l" rtl="0">
              <a:lnSpc>
                <a:spcPct val="100000"/>
              </a:lnSpc>
              <a:spcBef>
                <a:spcPts val="0"/>
              </a:spcBef>
              <a:spcAft>
                <a:spcPts val="0"/>
              </a:spcAft>
              <a:buSzPts val="2800"/>
              <a:buChar char="•"/>
            </a:pPr>
            <a:r>
              <a:rPr lang="pl-PL" sz="2800" dirty="0"/>
              <a:t>Informacja to zbiór danych, faktów lub treści, które posiadają znaczenie lub są użyteczne dla odbiorcy. Jest to przekaz zawierający wiedzę lub komunikat, który może mieć różnorodne formy, takie jak tekst, dźwięk, obraz czy kombinacja różnych mediów. </a:t>
            </a:r>
          </a:p>
        </p:txBody>
      </p:sp>
      <p:pic>
        <p:nvPicPr>
          <p:cNvPr id="1026" name="Picture 2" descr="The Top 10 Phishing Memes of 2023 | CanIPhish">
            <a:extLst>
              <a:ext uri="{FF2B5EF4-FFF2-40B4-BE49-F238E27FC236}">
                <a16:creationId xmlns:a16="http://schemas.microsoft.com/office/drawing/2014/main" id="{54C9BB2F-80F0-F96B-3F2B-DCEFD7B707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766" t="3508" r="8978" b="4035"/>
          <a:stretch/>
        </p:blipFill>
        <p:spPr bwMode="auto">
          <a:xfrm>
            <a:off x="4028775" y="200245"/>
            <a:ext cx="3888004" cy="65254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38"/>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39">
                                            <p:txEl>
                                              <p:pRg st="0" end="0"/>
                                            </p:txEl>
                                          </p:spTgt>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p:bldP spid="13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44"/>
        <p:cNvGrpSpPr/>
        <p:nvPr/>
      </p:nvGrpSpPr>
      <p:grpSpPr>
        <a:xfrm>
          <a:off x="0" y="0"/>
          <a:ext cx="0" cy="0"/>
          <a:chOff x="0" y="0"/>
          <a:chExt cx="0" cy="0"/>
        </a:xfrm>
      </p:grpSpPr>
      <p:sp>
        <p:nvSpPr>
          <p:cNvPr id="145" name="Google Shape;145;p21"/>
          <p:cNvSpPr/>
          <p:nvPr/>
        </p:nvSpPr>
        <p:spPr>
          <a:xfrm>
            <a:off x="0" y="0"/>
            <a:ext cx="12192000" cy="6858000"/>
          </a:xfrm>
          <a:prstGeom prst="rect">
            <a:avLst/>
          </a:prstGeom>
          <a:solidFill>
            <a:srgbClr val="2879D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46" name="Google Shape;146;p21"/>
          <p:cNvSpPr/>
          <p:nvPr/>
        </p:nvSpPr>
        <p:spPr>
          <a:xfrm>
            <a:off x="806196" y="804672"/>
            <a:ext cx="10579608" cy="5248656"/>
          </a:xfrm>
          <a:prstGeom prst="rect">
            <a:avLst/>
          </a:prstGeom>
          <a:solidFill>
            <a:schemeClr val="lt1"/>
          </a:solidFill>
          <a:ln w="25400" cap="sq"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pic>
        <p:nvPicPr>
          <p:cNvPr id="147" name="Google Shape;147;p21"/>
          <p:cNvPicPr preferRelativeResize="0"/>
          <p:nvPr/>
        </p:nvPicPr>
        <p:blipFill rotWithShape="1">
          <a:blip r:embed="rId3">
            <a:alphaModFix/>
          </a:blip>
          <a:srcRect/>
          <a:stretch/>
        </p:blipFill>
        <p:spPr>
          <a:xfrm>
            <a:off x="3549974" y="1124712"/>
            <a:ext cx="4608576" cy="4608576"/>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raz 2" descr="Obraz zawierający tekst, zrzut ekranu, księżyc, oprogramowanie&#10;&#10;Opis wygenerowany automatycznie">
            <a:extLst>
              <a:ext uri="{FF2B5EF4-FFF2-40B4-BE49-F238E27FC236}">
                <a16:creationId xmlns:a16="http://schemas.microsoft.com/office/drawing/2014/main" id="{D4046AB8-595E-3849-E446-8929657257FF}"/>
              </a:ext>
            </a:extLst>
          </p:cNvPr>
          <p:cNvPicPr>
            <a:picLocks noChangeAspect="1"/>
          </p:cNvPicPr>
          <p:nvPr/>
        </p:nvPicPr>
        <p:blipFill rotWithShape="1">
          <a:blip r:embed="rId2"/>
          <a:srcRect l="1" t="2705" r="2350" b="14571"/>
          <a:stretch/>
        </p:blipFill>
        <p:spPr>
          <a:xfrm>
            <a:off x="6724128" y="-2000"/>
            <a:ext cx="3737399" cy="6860000"/>
          </a:xfrm>
          <a:prstGeom prst="rect">
            <a:avLst/>
          </a:prstGeom>
          <a:ln>
            <a:noFill/>
          </a:ln>
          <a:effectLst>
            <a:outerShdw blurRad="292100" dist="139700" dir="2700000" algn="tl" rotWithShape="0">
              <a:srgbClr val="333333">
                <a:alpha val="65000"/>
              </a:srgbClr>
            </a:outerShdw>
          </a:effectLst>
        </p:spPr>
      </p:pic>
      <p:pic>
        <p:nvPicPr>
          <p:cNvPr id="5" name="Obraz 4" descr="Obraz zawierający tekst, zrzut ekranu, design&#10;&#10;Opis wygenerowany automatycznie">
            <a:extLst>
              <a:ext uri="{FF2B5EF4-FFF2-40B4-BE49-F238E27FC236}">
                <a16:creationId xmlns:a16="http://schemas.microsoft.com/office/drawing/2014/main" id="{DA233A70-4B9A-C856-2696-AF9136BEF459}"/>
              </a:ext>
            </a:extLst>
          </p:cNvPr>
          <p:cNvPicPr>
            <a:picLocks noChangeAspect="1"/>
          </p:cNvPicPr>
          <p:nvPr/>
        </p:nvPicPr>
        <p:blipFill rotWithShape="1">
          <a:blip r:embed="rId3"/>
          <a:srcRect l="855" t="-10753" r="-855" b="10753"/>
          <a:stretch/>
        </p:blipFill>
        <p:spPr>
          <a:xfrm>
            <a:off x="1772232" y="-820996"/>
            <a:ext cx="3861655" cy="76789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158808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2789250D-5D55-1B74-FD19-F1F899139573}"/>
              </a:ext>
            </a:extLst>
          </p:cNvPr>
          <p:cNvSpPr>
            <a:spLocks noGrp="1"/>
          </p:cNvSpPr>
          <p:nvPr>
            <p:ph type="title"/>
          </p:nvPr>
        </p:nvSpPr>
        <p:spPr/>
        <p:txBody>
          <a:bodyPr/>
          <a:lstStyle/>
          <a:p>
            <a:endParaRPr lang="pl-PL"/>
          </a:p>
        </p:txBody>
      </p:sp>
      <p:sp>
        <p:nvSpPr>
          <p:cNvPr id="3" name="Symbol zastępczy tekstu 2">
            <a:extLst>
              <a:ext uri="{FF2B5EF4-FFF2-40B4-BE49-F238E27FC236}">
                <a16:creationId xmlns:a16="http://schemas.microsoft.com/office/drawing/2014/main" id="{B9265CCF-FDBF-FF79-0865-B9A5FED8A6AC}"/>
              </a:ext>
            </a:extLst>
          </p:cNvPr>
          <p:cNvSpPr>
            <a:spLocks noGrp="1"/>
          </p:cNvSpPr>
          <p:nvPr>
            <p:ph type="body" idx="1"/>
          </p:nvPr>
        </p:nvSpPr>
        <p:spPr/>
        <p:txBody>
          <a:bodyPr/>
          <a:lstStyle/>
          <a:p>
            <a:endParaRPr lang="pl-PL"/>
          </a:p>
        </p:txBody>
      </p:sp>
      <p:pic>
        <p:nvPicPr>
          <p:cNvPr id="5" name="Obraz 4">
            <a:extLst>
              <a:ext uri="{FF2B5EF4-FFF2-40B4-BE49-F238E27FC236}">
                <a16:creationId xmlns:a16="http://schemas.microsoft.com/office/drawing/2014/main" id="{0A32D376-EC3F-DDBB-B332-7394470B6D76}"/>
              </a:ext>
            </a:extLst>
          </p:cNvPr>
          <p:cNvPicPr>
            <a:picLocks noChangeAspect="1"/>
          </p:cNvPicPr>
          <p:nvPr/>
        </p:nvPicPr>
        <p:blipFill>
          <a:blip r:embed="rId2"/>
          <a:stretch>
            <a:fillRect/>
          </a:stretch>
        </p:blipFill>
        <p:spPr>
          <a:xfrm>
            <a:off x="1843671" y="696993"/>
            <a:ext cx="8504657" cy="5464013"/>
          </a:xfrm>
          <a:prstGeom prst="rect">
            <a:avLst/>
          </a:prstGeom>
        </p:spPr>
      </p:pic>
      <p:pic>
        <p:nvPicPr>
          <p:cNvPr id="7" name="Obraz 6">
            <a:extLst>
              <a:ext uri="{FF2B5EF4-FFF2-40B4-BE49-F238E27FC236}">
                <a16:creationId xmlns:a16="http://schemas.microsoft.com/office/drawing/2014/main" id="{1EB0D7E4-4A3A-6178-2203-79683019269D}"/>
              </a:ext>
            </a:extLst>
          </p:cNvPr>
          <p:cNvPicPr>
            <a:picLocks noChangeAspect="1"/>
          </p:cNvPicPr>
          <p:nvPr/>
        </p:nvPicPr>
        <p:blipFill>
          <a:blip r:embed="rId3"/>
          <a:stretch>
            <a:fillRect/>
          </a:stretch>
        </p:blipFill>
        <p:spPr>
          <a:xfrm>
            <a:off x="1901359" y="407373"/>
            <a:ext cx="8389280" cy="6043252"/>
          </a:xfrm>
          <a:prstGeom prst="rect">
            <a:avLst/>
          </a:prstGeom>
        </p:spPr>
      </p:pic>
    </p:spTree>
    <p:extLst>
      <p:ext uri="{BB962C8B-B14F-4D97-AF65-F5344CB8AC3E}">
        <p14:creationId xmlns:p14="http://schemas.microsoft.com/office/powerpoint/2010/main" val="10152413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pic>
        <p:nvPicPr>
          <p:cNvPr id="153" name="Google Shape;153;p22"/>
          <p:cNvPicPr preferRelativeResize="0"/>
          <p:nvPr/>
        </p:nvPicPr>
        <p:blipFill rotWithShape="1">
          <a:blip r:embed="rId3">
            <a:alphaModFix/>
          </a:blip>
          <a:srcRect/>
          <a:stretch/>
        </p:blipFill>
        <p:spPr>
          <a:xfrm>
            <a:off x="2150853" y="1920073"/>
            <a:ext cx="7890293" cy="4447574"/>
          </a:xfrm>
          <a:prstGeom prst="rect">
            <a:avLst/>
          </a:prstGeom>
          <a:noFill/>
          <a:ln>
            <a:noFill/>
          </a:ln>
        </p:spPr>
      </p:pic>
      <p:sp>
        <p:nvSpPr>
          <p:cNvPr id="5" name="Google Shape;138;p20">
            <a:extLst>
              <a:ext uri="{FF2B5EF4-FFF2-40B4-BE49-F238E27FC236}">
                <a16:creationId xmlns:a16="http://schemas.microsoft.com/office/drawing/2014/main" id="{8F4A3458-547C-2DD1-6F84-9B886A903792}"/>
              </a:ext>
            </a:extLst>
          </p:cNvPr>
          <p:cNvSpPr txBox="1">
            <a:spLocks/>
          </p:cNvSpPr>
          <p:nvPr/>
        </p:nvSpPr>
        <p:spPr>
          <a:xfrm>
            <a:off x="2231135" y="290923"/>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rgbClr val="262626"/>
              </a:buClr>
              <a:buSzPts val="2800"/>
              <a:buFont typeface="Gill Sans"/>
              <a:buNone/>
            </a:pPr>
            <a:r>
              <a:rPr lang="pl-PL" sz="2800" dirty="0">
                <a:latin typeface="Gill Sans" panose="020B0604020202020204" charset="0"/>
              </a:rPr>
              <a:t>UWAGA FAKE NEWS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6"/>
        <p:cNvGrpSpPr/>
        <p:nvPr/>
      </p:nvGrpSpPr>
      <p:grpSpPr>
        <a:xfrm>
          <a:off x="0" y="0"/>
          <a:ext cx="0" cy="0"/>
          <a:chOff x="0" y="0"/>
          <a:chExt cx="0" cy="0"/>
        </a:xfrm>
      </p:grpSpPr>
      <p:pic>
        <p:nvPicPr>
          <p:cNvPr id="167" name="Google Shape;167;p24" descr="Obraz zawierający tekst&#10;&#10;Opis wygenerowany automatycznie"/>
          <p:cNvPicPr preferRelativeResize="0"/>
          <p:nvPr/>
        </p:nvPicPr>
        <p:blipFill rotWithShape="1">
          <a:blip r:embed="rId3">
            <a:alphaModFix/>
          </a:blip>
          <a:srcRect/>
          <a:stretch/>
        </p:blipFill>
        <p:spPr>
          <a:xfrm>
            <a:off x="984439" y="2512270"/>
            <a:ext cx="4789827" cy="3277250"/>
          </a:xfrm>
          <a:prstGeom prst="rect">
            <a:avLst/>
          </a:prstGeom>
          <a:noFill/>
          <a:ln>
            <a:noFill/>
          </a:ln>
        </p:spPr>
      </p:pic>
      <p:cxnSp>
        <p:nvCxnSpPr>
          <p:cNvPr id="168" name="Google Shape;168;p24"/>
          <p:cNvCxnSpPr/>
          <p:nvPr/>
        </p:nvCxnSpPr>
        <p:spPr>
          <a:xfrm rot="10800000">
            <a:off x="6096000" y="1985209"/>
            <a:ext cx="0" cy="4572000"/>
          </a:xfrm>
          <a:prstGeom prst="straightConnector1">
            <a:avLst/>
          </a:prstGeom>
          <a:noFill/>
          <a:ln w="19050" cap="flat" cmpd="sng">
            <a:solidFill>
              <a:schemeClr val="dk2"/>
            </a:solidFill>
            <a:prstDash val="solid"/>
            <a:round/>
            <a:headEnd type="none" w="sm" len="sm"/>
            <a:tailEnd type="none" w="sm" len="sm"/>
          </a:ln>
        </p:spPr>
      </p:cxnSp>
      <p:pic>
        <p:nvPicPr>
          <p:cNvPr id="169" name="Google Shape;169;p24" descr="Obraz zawierający tekst&#10;&#10;Opis wygenerowany automatycznie"/>
          <p:cNvPicPr preferRelativeResize="0"/>
          <p:nvPr/>
        </p:nvPicPr>
        <p:blipFill rotWithShape="1">
          <a:blip r:embed="rId4">
            <a:alphaModFix/>
          </a:blip>
          <a:srcRect/>
          <a:stretch/>
        </p:blipFill>
        <p:spPr>
          <a:xfrm>
            <a:off x="6417734" y="2800383"/>
            <a:ext cx="4799456" cy="2219748"/>
          </a:xfrm>
          <a:prstGeom prst="rect">
            <a:avLst/>
          </a:prstGeom>
          <a:noFill/>
          <a:ln>
            <a:noFill/>
          </a:ln>
        </p:spPr>
      </p:pic>
      <p:sp>
        <p:nvSpPr>
          <p:cNvPr id="2" name="Google Shape;138;p20">
            <a:extLst>
              <a:ext uri="{FF2B5EF4-FFF2-40B4-BE49-F238E27FC236}">
                <a16:creationId xmlns:a16="http://schemas.microsoft.com/office/drawing/2014/main" id="{A21A2514-E5B4-B58E-DA70-1305C83E9EFE}"/>
              </a:ext>
            </a:extLst>
          </p:cNvPr>
          <p:cNvSpPr txBox="1">
            <a:spLocks/>
          </p:cNvSpPr>
          <p:nvPr/>
        </p:nvSpPr>
        <p:spPr>
          <a:xfrm>
            <a:off x="2231135" y="290923"/>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rgbClr val="262626"/>
              </a:buClr>
              <a:buSzPts val="2800"/>
              <a:buFont typeface="Gill Sans"/>
              <a:buNone/>
            </a:pPr>
            <a:r>
              <a:rPr lang="pl-PL" sz="2800" dirty="0">
                <a:latin typeface="Gill Sans" panose="020B0604020202020204" charset="0"/>
              </a:rPr>
              <a:t>PODEJRZANE WIADOMOŚCI</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74"/>
        <p:cNvGrpSpPr/>
        <p:nvPr/>
      </p:nvGrpSpPr>
      <p:grpSpPr>
        <a:xfrm>
          <a:off x="0" y="0"/>
          <a:ext cx="0" cy="0"/>
          <a:chOff x="0" y="0"/>
          <a:chExt cx="0" cy="0"/>
        </a:xfrm>
      </p:grpSpPr>
      <p:sp>
        <p:nvSpPr>
          <p:cNvPr id="175" name="Google Shape;175;p25"/>
          <p:cNvSpPr/>
          <p:nvPr/>
        </p:nvSpPr>
        <p:spPr>
          <a:xfrm>
            <a:off x="733044" y="745236"/>
            <a:ext cx="10725912" cy="5367528"/>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76" name="Google Shape;176;p25"/>
          <p:cNvSpPr/>
          <p:nvPr/>
        </p:nvSpPr>
        <p:spPr>
          <a:xfrm rot="-5400000">
            <a:off x="3328266" y="-2013796"/>
            <a:ext cx="5535469" cy="10885592"/>
          </a:xfrm>
          <a:prstGeom prst="rect">
            <a:avLst/>
          </a:prstGeom>
          <a:noFill/>
          <a:ln w="31750" cap="sq"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pic>
        <p:nvPicPr>
          <p:cNvPr id="177" name="Google Shape;177;p25" descr="Obraz zawierający tekst&#10;&#10;Opis wygenerowany automatycznie"/>
          <p:cNvPicPr preferRelativeResize="0"/>
          <p:nvPr/>
        </p:nvPicPr>
        <p:blipFill rotWithShape="1">
          <a:blip r:embed="rId3">
            <a:alphaModFix/>
          </a:blip>
          <a:srcRect/>
          <a:stretch/>
        </p:blipFill>
        <p:spPr>
          <a:xfrm>
            <a:off x="1086921" y="1496049"/>
            <a:ext cx="4812340" cy="4716094"/>
          </a:xfrm>
          <a:prstGeom prst="rect">
            <a:avLst/>
          </a:prstGeom>
          <a:noFill/>
          <a:ln>
            <a:noFill/>
          </a:ln>
        </p:spPr>
      </p:pic>
      <p:pic>
        <p:nvPicPr>
          <p:cNvPr id="178" name="Google Shape;178;p25" descr="Obraz zawierający tekst&#10;&#10;Opis wygenerowany automatycznie"/>
          <p:cNvPicPr preferRelativeResize="0"/>
          <p:nvPr/>
        </p:nvPicPr>
        <p:blipFill rotWithShape="1">
          <a:blip r:embed="rId4">
            <a:alphaModFix/>
          </a:blip>
          <a:srcRect/>
          <a:stretch/>
        </p:blipFill>
        <p:spPr>
          <a:xfrm>
            <a:off x="6256866" y="2208871"/>
            <a:ext cx="4876632" cy="3194193"/>
          </a:xfrm>
          <a:prstGeom prst="rect">
            <a:avLst/>
          </a:prstGeom>
          <a:noFill/>
          <a:ln>
            <a:noFill/>
          </a:ln>
        </p:spPr>
      </p:pic>
      <p:sp>
        <p:nvSpPr>
          <p:cNvPr id="2" name="Google Shape;138;p20">
            <a:extLst>
              <a:ext uri="{FF2B5EF4-FFF2-40B4-BE49-F238E27FC236}">
                <a16:creationId xmlns:a16="http://schemas.microsoft.com/office/drawing/2014/main" id="{AED1E197-DF3D-6A0E-450B-1EC5EBA9B3A8}"/>
              </a:ext>
            </a:extLst>
          </p:cNvPr>
          <p:cNvSpPr txBox="1">
            <a:spLocks/>
          </p:cNvSpPr>
          <p:nvPr/>
        </p:nvSpPr>
        <p:spPr>
          <a:xfrm>
            <a:off x="2231135" y="290923"/>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rgbClr val="262626"/>
              </a:buClr>
              <a:buSzPts val="2800"/>
              <a:buFont typeface="Gill Sans"/>
              <a:buNone/>
            </a:pPr>
            <a:r>
              <a:rPr lang="pl-PL" sz="2800" dirty="0">
                <a:latin typeface="Gill Sans" panose="020B0604020202020204" charset="0"/>
              </a:rPr>
              <a:t>METODA NA BLIKA</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theme/theme1.xml><?xml version="1.0" encoding="utf-8"?>
<a:theme xmlns:a="http://schemas.openxmlformats.org/drawingml/2006/main" name="Paczka">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tyw pakietu Office">
  <a:themeElements>
    <a:clrScheme name="Pakiet 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484</TotalTime>
  <Words>783</Words>
  <Application>Microsoft Office PowerPoint</Application>
  <PresentationFormat>Panoramiczny</PresentationFormat>
  <Paragraphs>60</Paragraphs>
  <Slides>24</Slides>
  <Notes>18</Notes>
  <HiddenSlides>0</HiddenSlides>
  <MMClips>0</MMClips>
  <ScaleCrop>false</ScaleCrop>
  <HeadingPairs>
    <vt:vector size="6" baseType="variant">
      <vt:variant>
        <vt:lpstr>Używane czcionki</vt:lpstr>
      </vt:variant>
      <vt:variant>
        <vt:i4>4</vt:i4>
      </vt:variant>
      <vt:variant>
        <vt:lpstr>Motyw</vt:lpstr>
      </vt:variant>
      <vt:variant>
        <vt:i4>1</vt:i4>
      </vt:variant>
      <vt:variant>
        <vt:lpstr>Tytuły slajdów</vt:lpstr>
      </vt:variant>
      <vt:variant>
        <vt:i4>24</vt:i4>
      </vt:variant>
    </vt:vector>
  </HeadingPairs>
  <TitlesOfParts>
    <vt:vector size="29" baseType="lpstr">
      <vt:lpstr>Arial</vt:lpstr>
      <vt:lpstr>Calibri</vt:lpstr>
      <vt:lpstr>Gill Sans</vt:lpstr>
      <vt:lpstr>Open Sans</vt:lpstr>
      <vt:lpstr>Paczka</vt:lpstr>
      <vt:lpstr>(Nie)bezpieczeństwo informacji w internecie</vt:lpstr>
      <vt:lpstr>BEZPIECZEŃSTWO </vt:lpstr>
      <vt:lpstr>INFORMACJA</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ATAK NA KLIENTÓW ING</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ZASADY BEZPIECZNEGO KORZYSTANIA Z INTERNETU </vt:lpstr>
      <vt:lpstr>BĄDŹ CZUJNY</vt:lpstr>
      <vt:lpstr>PAMIĘTAJ O TYM!</vt:lpstr>
      <vt:lpstr>PAMIĘTAJ O TYM!</vt:lpstr>
      <vt:lpstr>UŻYWAJ SILNYCH HASEŁ</vt:lpstr>
      <vt:lpstr>WERYFIKUJ OTRZYMYWANE WIADOMOŚCI</vt:lpstr>
      <vt:lpstr>ŹRÓDŁA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JAKIE ZAGROŻENIA NIOSĄ ZE SOBĄ APLIKACJE INTERNETOWE?</dc:title>
  <cp:lastModifiedBy>Tomasz Chmiel</cp:lastModifiedBy>
  <cp:revision>7</cp:revision>
  <dcterms:modified xsi:type="dcterms:W3CDTF">2023-11-29T15:42:21Z</dcterms:modified>
</cp:coreProperties>
</file>